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5" r:id="rId3"/>
    <p:sldId id="257" r:id="rId4"/>
    <p:sldId id="258" r:id="rId5"/>
    <p:sldId id="259" r:id="rId6"/>
    <p:sldId id="264" r:id="rId7"/>
    <p:sldId id="260" r:id="rId8"/>
    <p:sldId id="261" r:id="rId9"/>
    <p:sldId id="262" r:id="rId10"/>
    <p:sldId id="263" r:id="rId11"/>
    <p:sldId id="266" r:id="rId12"/>
    <p:sldId id="267" r:id="rId13"/>
    <p:sldId id="268" r:id="rId14"/>
    <p:sldId id="269" r:id="rId15"/>
    <p:sldId id="270" r:id="rId1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2" autoAdjust="0"/>
    <p:restoredTop sz="94660"/>
  </p:normalViewPr>
  <p:slideViewPr>
    <p:cSldViewPr snapToGrid="0">
      <p:cViewPr varScale="1">
        <p:scale>
          <a:sx n="74" d="100"/>
          <a:sy n="74" d="100"/>
        </p:scale>
        <p:origin x="45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58D448E2-285A-4791-A32A-03841D7A5EFA}" type="datetimeFigureOut">
              <a:rPr lang="ru-RU" smtClean="0"/>
              <a:t>19.04.2020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C6AD237-00C4-4854-81B6-516A515E69A4}" type="slidenum">
              <a:rPr lang="ru-RU" smtClean="0"/>
              <a:t>‹#›</a:t>
            </a:fld>
            <a:endParaRPr lang="ru-RU"/>
          </a:p>
        </p:txBody>
      </p:sp>
    </p:spTree>
    <p:extLst>
      <p:ext uri="{BB962C8B-B14F-4D97-AF65-F5344CB8AC3E}">
        <p14:creationId xmlns:p14="http://schemas.microsoft.com/office/powerpoint/2010/main" val="31957457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8D448E2-285A-4791-A32A-03841D7A5EFA}" type="datetimeFigureOut">
              <a:rPr lang="ru-RU" smtClean="0"/>
              <a:t>19.04.2020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C6AD237-00C4-4854-81B6-516A515E69A4}" type="slidenum">
              <a:rPr lang="ru-RU" smtClean="0"/>
              <a:t>‹#›</a:t>
            </a:fld>
            <a:endParaRPr lang="ru-RU"/>
          </a:p>
        </p:txBody>
      </p:sp>
    </p:spTree>
    <p:extLst>
      <p:ext uri="{BB962C8B-B14F-4D97-AF65-F5344CB8AC3E}">
        <p14:creationId xmlns:p14="http://schemas.microsoft.com/office/powerpoint/2010/main" val="33493676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8D448E2-285A-4791-A32A-03841D7A5EFA}" type="datetimeFigureOut">
              <a:rPr lang="ru-RU" smtClean="0"/>
              <a:t>19.04.2020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C6AD237-00C4-4854-81B6-516A515E69A4}" type="slidenum">
              <a:rPr lang="ru-RU" smtClean="0"/>
              <a:t>‹#›</a:t>
            </a:fld>
            <a:endParaRPr lang="ru-RU"/>
          </a:p>
        </p:txBody>
      </p:sp>
    </p:spTree>
    <p:extLst>
      <p:ext uri="{BB962C8B-B14F-4D97-AF65-F5344CB8AC3E}">
        <p14:creationId xmlns:p14="http://schemas.microsoft.com/office/powerpoint/2010/main" val="37314801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58D448E2-285A-4791-A32A-03841D7A5EFA}" type="datetimeFigureOut">
              <a:rPr lang="ru-RU" smtClean="0"/>
              <a:t>19.04.2020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C6AD237-00C4-4854-81B6-516A515E69A4}" type="slidenum">
              <a:rPr lang="ru-RU" smtClean="0"/>
              <a:t>‹#›</a:t>
            </a:fld>
            <a:endParaRPr lang="ru-RU"/>
          </a:p>
        </p:txBody>
      </p:sp>
    </p:spTree>
    <p:extLst>
      <p:ext uri="{BB962C8B-B14F-4D97-AF65-F5344CB8AC3E}">
        <p14:creationId xmlns:p14="http://schemas.microsoft.com/office/powerpoint/2010/main" val="10785862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58D448E2-285A-4791-A32A-03841D7A5EFA}" type="datetimeFigureOut">
              <a:rPr lang="ru-RU" smtClean="0"/>
              <a:t>19.04.2020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C6AD237-00C4-4854-81B6-516A515E69A4}" type="slidenum">
              <a:rPr lang="ru-RU" smtClean="0"/>
              <a:t>‹#›</a:t>
            </a:fld>
            <a:endParaRPr lang="ru-RU"/>
          </a:p>
        </p:txBody>
      </p:sp>
    </p:spTree>
    <p:extLst>
      <p:ext uri="{BB962C8B-B14F-4D97-AF65-F5344CB8AC3E}">
        <p14:creationId xmlns:p14="http://schemas.microsoft.com/office/powerpoint/2010/main" val="23372458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58D448E2-285A-4791-A32A-03841D7A5EFA}" type="datetimeFigureOut">
              <a:rPr lang="ru-RU" smtClean="0"/>
              <a:t>19.04.2020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C6AD237-00C4-4854-81B6-516A515E69A4}" type="slidenum">
              <a:rPr lang="ru-RU" smtClean="0"/>
              <a:t>‹#›</a:t>
            </a:fld>
            <a:endParaRPr lang="ru-RU"/>
          </a:p>
        </p:txBody>
      </p:sp>
    </p:spTree>
    <p:extLst>
      <p:ext uri="{BB962C8B-B14F-4D97-AF65-F5344CB8AC3E}">
        <p14:creationId xmlns:p14="http://schemas.microsoft.com/office/powerpoint/2010/main" val="1367746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D448E2-285A-4791-A32A-03841D7A5EFA}" type="datetimeFigureOut">
              <a:rPr lang="ru-RU" smtClean="0"/>
              <a:t>19.04.2020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C6AD237-00C4-4854-81B6-516A515E69A4}" type="slidenum">
              <a:rPr lang="ru-RU" smtClean="0"/>
              <a:t>‹#›</a:t>
            </a:fld>
            <a:endParaRPr lang="ru-RU"/>
          </a:p>
        </p:txBody>
      </p:sp>
    </p:spTree>
    <p:extLst>
      <p:ext uri="{BB962C8B-B14F-4D97-AF65-F5344CB8AC3E}">
        <p14:creationId xmlns:p14="http://schemas.microsoft.com/office/powerpoint/2010/main" val="822033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58D448E2-285A-4791-A32A-03841D7A5EFA}" type="datetimeFigureOut">
              <a:rPr lang="ru-RU" smtClean="0"/>
              <a:t>19.04.2020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C6AD237-00C4-4854-81B6-516A515E69A4}" type="slidenum">
              <a:rPr lang="ru-RU" smtClean="0"/>
              <a:t>‹#›</a:t>
            </a:fld>
            <a:endParaRPr lang="ru-RU"/>
          </a:p>
        </p:txBody>
      </p:sp>
    </p:spTree>
    <p:extLst>
      <p:ext uri="{BB962C8B-B14F-4D97-AF65-F5344CB8AC3E}">
        <p14:creationId xmlns:p14="http://schemas.microsoft.com/office/powerpoint/2010/main" val="15220986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8D448E2-285A-4791-A32A-03841D7A5EFA}" type="datetimeFigureOut">
              <a:rPr lang="ru-RU" smtClean="0"/>
              <a:t>19.04.2020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C6AD237-00C4-4854-81B6-516A515E69A4}" type="slidenum">
              <a:rPr lang="ru-RU" smtClean="0"/>
              <a:t>‹#›</a:t>
            </a:fld>
            <a:endParaRPr lang="ru-RU"/>
          </a:p>
        </p:txBody>
      </p:sp>
    </p:spTree>
    <p:extLst>
      <p:ext uri="{BB962C8B-B14F-4D97-AF65-F5344CB8AC3E}">
        <p14:creationId xmlns:p14="http://schemas.microsoft.com/office/powerpoint/2010/main" val="380033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8D448E2-285A-4791-A32A-03841D7A5EFA}" type="datetimeFigureOut">
              <a:rPr lang="ru-RU" smtClean="0"/>
              <a:t>19.04.2020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C6AD237-00C4-4854-81B6-516A515E69A4}" type="slidenum">
              <a:rPr lang="ru-RU" smtClean="0"/>
              <a:t>‹#›</a:t>
            </a:fld>
            <a:endParaRPr lang="ru-RU"/>
          </a:p>
        </p:txBody>
      </p:sp>
    </p:spTree>
    <p:extLst>
      <p:ext uri="{BB962C8B-B14F-4D97-AF65-F5344CB8AC3E}">
        <p14:creationId xmlns:p14="http://schemas.microsoft.com/office/powerpoint/2010/main" val="386242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8D448E2-285A-4791-A32A-03841D7A5EFA}" type="datetimeFigureOut">
              <a:rPr lang="ru-RU" smtClean="0"/>
              <a:t>19.04.2020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C6AD237-00C4-4854-81B6-516A515E69A4}" type="slidenum">
              <a:rPr lang="ru-RU" smtClean="0"/>
              <a:t>‹#›</a:t>
            </a:fld>
            <a:endParaRPr lang="ru-RU"/>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6533664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8D448E2-285A-4791-A32A-03841D7A5EFA}" type="datetimeFigureOut">
              <a:rPr lang="ru-RU" smtClean="0"/>
              <a:t>19.04.2020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C6AD237-00C4-4854-81B6-516A515E69A4}" type="slidenum">
              <a:rPr lang="ru-RU" smtClean="0"/>
              <a:t>‹#›</a:t>
            </a:fld>
            <a:endParaRPr lang="ru-RU"/>
          </a:p>
        </p:txBody>
      </p:sp>
    </p:spTree>
    <p:extLst>
      <p:ext uri="{BB962C8B-B14F-4D97-AF65-F5344CB8AC3E}">
        <p14:creationId xmlns:p14="http://schemas.microsoft.com/office/powerpoint/2010/main" val="9418906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8D448E2-285A-4791-A32A-03841D7A5EFA}" type="datetimeFigureOut">
              <a:rPr lang="ru-RU" smtClean="0"/>
              <a:t>19.04.2020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C6AD237-00C4-4854-81B6-516A515E69A4}" type="slidenum">
              <a:rPr lang="ru-RU" smtClean="0"/>
              <a:t>‹#›</a:t>
            </a:fld>
            <a:endParaRPr lang="ru-R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634683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8D448E2-285A-4791-A32A-03841D7A5EFA}" type="datetimeFigureOut">
              <a:rPr lang="ru-RU" smtClean="0"/>
              <a:t>19.04.2020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C6AD237-00C4-4854-81B6-516A515E69A4}" type="slidenum">
              <a:rPr lang="ru-RU" smtClean="0"/>
              <a:t>‹#›</a:t>
            </a:fld>
            <a:endParaRPr lang="ru-RU"/>
          </a:p>
        </p:txBody>
      </p:sp>
    </p:spTree>
    <p:extLst>
      <p:ext uri="{BB962C8B-B14F-4D97-AF65-F5344CB8AC3E}">
        <p14:creationId xmlns:p14="http://schemas.microsoft.com/office/powerpoint/2010/main" val="19763988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8D448E2-285A-4791-A32A-03841D7A5EFA}" type="datetimeFigureOut">
              <a:rPr lang="ru-RU" smtClean="0"/>
              <a:t>19.04.2020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C6AD237-00C4-4854-81B6-516A515E69A4}" type="slidenum">
              <a:rPr lang="ru-RU" smtClean="0"/>
              <a:t>‹#›</a:t>
            </a:fld>
            <a:endParaRPr lang="ru-RU"/>
          </a:p>
        </p:txBody>
      </p:sp>
    </p:spTree>
    <p:extLst>
      <p:ext uri="{BB962C8B-B14F-4D97-AF65-F5344CB8AC3E}">
        <p14:creationId xmlns:p14="http://schemas.microsoft.com/office/powerpoint/2010/main" val="10585396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8D448E2-285A-4791-A32A-03841D7A5EFA}" type="datetimeFigureOut">
              <a:rPr lang="ru-RU" smtClean="0"/>
              <a:t>19.04.2020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C6AD237-00C4-4854-81B6-516A515E69A4}" type="slidenum">
              <a:rPr lang="ru-RU" smtClean="0"/>
              <a:t>‹#›</a:t>
            </a:fld>
            <a:endParaRPr lang="ru-RU"/>
          </a:p>
        </p:txBody>
      </p:sp>
    </p:spTree>
    <p:extLst>
      <p:ext uri="{BB962C8B-B14F-4D97-AF65-F5344CB8AC3E}">
        <p14:creationId xmlns:p14="http://schemas.microsoft.com/office/powerpoint/2010/main" val="33313241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8D448E2-285A-4791-A32A-03841D7A5EFA}" type="datetimeFigureOut">
              <a:rPr lang="ru-RU" smtClean="0"/>
              <a:t>19.04.2020</a:t>
            </a:fld>
            <a:endParaRPr lang="ru-R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C6AD237-00C4-4854-81B6-516A515E69A4}" type="slidenum">
              <a:rPr lang="ru-RU" smtClean="0"/>
              <a:t>‹#›</a:t>
            </a:fld>
            <a:endParaRPr lang="ru-RU"/>
          </a:p>
        </p:txBody>
      </p:sp>
    </p:spTree>
    <p:extLst>
      <p:ext uri="{BB962C8B-B14F-4D97-AF65-F5344CB8AC3E}">
        <p14:creationId xmlns:p14="http://schemas.microsoft.com/office/powerpoint/2010/main" val="29435871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a:t>Социальное неравенство и социальная стратификация</a:t>
            </a:r>
          </a:p>
        </p:txBody>
      </p:sp>
    </p:spTree>
    <p:extLst>
      <p:ext uri="{BB962C8B-B14F-4D97-AF65-F5344CB8AC3E}">
        <p14:creationId xmlns:p14="http://schemas.microsoft.com/office/powerpoint/2010/main" val="2447528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stretch>
            <a:fillRect/>
          </a:stretch>
        </p:blipFill>
        <p:spPr>
          <a:xfrm>
            <a:off x="765849" y="157162"/>
            <a:ext cx="10164089" cy="6589155"/>
          </a:xfrm>
          <a:prstGeom prst="rect">
            <a:avLst/>
          </a:prstGeom>
        </p:spPr>
      </p:pic>
    </p:spTree>
    <p:extLst>
      <p:ext uri="{BB962C8B-B14F-4D97-AF65-F5344CB8AC3E}">
        <p14:creationId xmlns:p14="http://schemas.microsoft.com/office/powerpoint/2010/main" val="17211414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23455" y="751343"/>
            <a:ext cx="9975272" cy="5632311"/>
          </a:xfrm>
          <a:prstGeom prst="rect">
            <a:avLst/>
          </a:prstGeom>
        </p:spPr>
        <p:txBody>
          <a:bodyPr wrap="square">
            <a:spAutoFit/>
          </a:bodyPr>
          <a:lstStyle/>
          <a:p>
            <a:pPr algn="just"/>
            <a:r>
              <a:rPr lang="ru-RU" sz="2400" b="0" i="0" dirty="0" smtClean="0">
                <a:solidFill>
                  <a:srgbClr val="000000"/>
                </a:solidFill>
                <a:effectLst/>
                <a:latin typeface="Arial" panose="020B0604020202020204" pitchFamily="34" charset="0"/>
              </a:rPr>
              <a:t>История всей социологии как науки, так же как и история ее важнейшей частной дисциплины - социологии неравенства, насчитывает полтора столетия.</a:t>
            </a:r>
          </a:p>
          <a:p>
            <a:pPr algn="just"/>
            <a:r>
              <a:rPr lang="ru-RU" sz="2400" b="0" i="0" dirty="0" smtClean="0">
                <a:solidFill>
                  <a:srgbClr val="000000"/>
                </a:solidFill>
                <a:effectLst/>
                <a:latin typeface="Arial" panose="020B0604020202020204" pitchFamily="34" charset="0"/>
              </a:rPr>
              <a:t>Во все века многие ученые задумывались над природой отношений между людьми, над тяжелой участью большинства людей, над проблемой угнетенных и угнетателей, над справедливостью или несправедливостью неравенства.</a:t>
            </a:r>
          </a:p>
          <a:p>
            <a:pPr algn="just"/>
            <a:r>
              <a:rPr lang="ru-RU" sz="2400" b="0" i="0" dirty="0" smtClean="0">
                <a:solidFill>
                  <a:srgbClr val="000000"/>
                </a:solidFill>
                <a:effectLst/>
                <a:latin typeface="Arial" panose="020B0604020202020204" pitchFamily="34" charset="0"/>
              </a:rPr>
              <a:t>Еще древний философ Платон размышлял над расслоением людей на богатых и бедных. Он считал, что государство представляет из себя как бы два государства. Одно составляют бедные, другое - богатые, и все они живут вместе, строя друг другу всяческие козни. Платон был “первым политическим идеологом, мыслившим в терминах классов”, - считает Карл Поппер. В таком обществе людей преследует страх и неуверенность. Здоровое общество должно быть иным.</a:t>
            </a:r>
            <a:endParaRPr lang="ru-RU" sz="2400" b="0" i="0"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2363406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644237"/>
            <a:ext cx="8596668" cy="5397126"/>
          </a:xfrm>
        </p:spPr>
        <p:txBody>
          <a:bodyPr>
            <a:normAutofit/>
          </a:bodyPr>
          <a:lstStyle/>
          <a:p>
            <a:r>
              <a:rPr lang="ru-RU" dirty="0"/>
              <a:t>Что же такое неравенство? В самом общем виде неравенство означает, что люди живут в условиях, при которых они имеют неравный доступ к ограниченным ресурсам материального и духовного потребления. Для описания системы неравенства между группами людей в социологии широко применяют понятие “социальной стратификации”.</a:t>
            </a:r>
          </a:p>
          <a:p>
            <a:r>
              <a:rPr lang="ru-RU" dirty="0"/>
              <a:t>При рассмотрении проблемы социального неравенства вполне оправдано исходить из теории социально - экономической неоднородности труда. Выполняя качественно неравные виды труда, в разной степени удовлетворяя общественные потребности, люди иногда оказываются заняты экономически неоднородным трудом, ибо такие виды труда имеют разную оценку их общественной полезности.</a:t>
            </a:r>
          </a:p>
          <a:p>
            <a:r>
              <a:rPr lang="ru-RU" dirty="0"/>
              <a:t>Именно социально - экономическая неоднородность труда не только следствие но и причина присвоения одними людьми власти, собственности, престижа и отсутствия всех этих знаков продвинутости в общественной иерархии у других. Каждая из групп вырабатывает свои ценности и нормы и опираются на них , если они размещаются по иерархическому принципу, то они являются социальными слоями.</a:t>
            </a:r>
          </a:p>
          <a:p>
            <a:endParaRPr lang="ru-RU" dirty="0"/>
          </a:p>
        </p:txBody>
      </p:sp>
    </p:spTree>
    <p:extLst>
      <p:ext uri="{BB962C8B-B14F-4D97-AF65-F5344CB8AC3E}">
        <p14:creationId xmlns:p14="http://schemas.microsoft.com/office/powerpoint/2010/main" val="31763172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207819"/>
            <a:ext cx="8596668" cy="5833544"/>
          </a:xfrm>
        </p:spPr>
        <p:txBody>
          <a:bodyPr>
            <a:noAutofit/>
          </a:bodyPr>
          <a:lstStyle/>
          <a:p>
            <a:r>
              <a:rPr lang="ru-RU" sz="2400" dirty="0"/>
              <a:t>Дифференциация общества на группы, занимающих различное положение в нём, является основанием </a:t>
            </a:r>
            <a:r>
              <a:rPr lang="ru-RU" sz="2400" b="1" dirty="0" smtClean="0"/>
              <a:t>социальной стратификацией</a:t>
            </a:r>
            <a:r>
              <a:rPr lang="ru-RU" sz="2400" dirty="0"/>
              <a:t>. Термин был предложен русско-американским социологом </a:t>
            </a:r>
            <a:r>
              <a:rPr lang="ru-RU" sz="2400" b="1" dirty="0"/>
              <a:t>Питиримом Сорокиным </a:t>
            </a:r>
            <a:r>
              <a:rPr lang="ru-RU" sz="2400" dirty="0"/>
              <a:t>и означает упорядоченное расположение социальных слоёв (страт) на ступенях социальной лестницы. Чем большими материальными благами или профессиональными навыками обладает человек, тем он выше на социальной лестнице. Основными критериями социальной стратификации являются власть, доход, богатство, образование, престиж профессии. Люди, занимающие различное положение в обществе, к примеру, банкиры, врачи, инженеры различаются социальным статусом, включающим определённый набор прав и обязанностей.</a:t>
            </a:r>
          </a:p>
        </p:txBody>
      </p:sp>
    </p:spTree>
    <p:extLst>
      <p:ext uri="{BB962C8B-B14F-4D97-AF65-F5344CB8AC3E}">
        <p14:creationId xmlns:p14="http://schemas.microsoft.com/office/powerpoint/2010/main" val="38500928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Grp="1" noChangeArrowheads="1"/>
          </p:cNvSpPr>
          <p:nvPr>
            <p:ph idx="1"/>
          </p:nvPr>
        </p:nvSpPr>
        <p:spPr bwMode="auto">
          <a:xfrm>
            <a:off x="1050691" y="650580"/>
            <a:ext cx="7068556" cy="557075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49026"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Критерии социальной стратификации:</a:t>
            </a:r>
            <a:endParaRPr kumimoji="0" lang="ru-RU" altLang="ru-RU" sz="2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а) уровень доходов и богатство;</a:t>
            </a:r>
            <a:endParaRPr kumimoji="0" lang="ru-RU" altLang="ru-RU" sz="2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б) объём власти;</a:t>
            </a:r>
            <a:endParaRPr kumimoji="0" lang="ru-RU" altLang="ru-RU" sz="2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в) уровень образования;</a:t>
            </a:r>
            <a:endParaRPr kumimoji="0" lang="ru-RU" altLang="ru-RU" sz="2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lvl="0" indent="0" defTabSz="914400">
              <a:buClrTx/>
              <a:buSzTx/>
              <a:buNone/>
            </a:pPr>
            <a:r>
              <a:rPr kumimoji="0" lang="ru-RU" altLang="ru-RU"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г) престиж профессии;</a:t>
            </a:r>
            <a:r>
              <a:rPr lang="ru-RU" altLang="ru-RU" sz="2400" b="1" dirty="0">
                <a:solidFill>
                  <a:srgbClr val="000000"/>
                </a:solidFill>
                <a:latin typeface="Times New Roman" panose="02020603050405020304" pitchFamily="18" charset="0"/>
                <a:cs typeface="Times New Roman" panose="02020603050405020304" pitchFamily="18" charset="0"/>
              </a:rPr>
              <a:t> </a:t>
            </a:r>
            <a:endParaRPr lang="ru-RU" altLang="ru-RU" sz="2400" b="1" dirty="0" smtClean="0">
              <a:solidFill>
                <a:srgbClr val="000000"/>
              </a:solidFill>
              <a:latin typeface="Times New Roman" panose="02020603050405020304" pitchFamily="18" charset="0"/>
              <a:cs typeface="Times New Roman" panose="02020603050405020304" pitchFamily="18" charset="0"/>
            </a:endParaRPr>
          </a:p>
          <a:p>
            <a:pPr marL="0" lvl="0" indent="0" defTabSz="914400">
              <a:buClrTx/>
              <a:buSzTx/>
              <a:buNone/>
            </a:pPr>
            <a:r>
              <a:rPr lang="ru-RU" altLang="ru-RU" sz="2400" b="1" dirty="0" smtClean="0">
                <a:solidFill>
                  <a:srgbClr val="000000"/>
                </a:solidFill>
                <a:latin typeface="Times New Roman" panose="02020603050405020304" pitchFamily="18" charset="0"/>
                <a:cs typeface="Times New Roman" panose="02020603050405020304" pitchFamily="18" charset="0"/>
              </a:rPr>
              <a:t>Формы </a:t>
            </a:r>
            <a:r>
              <a:rPr lang="ru-RU" altLang="ru-RU" sz="2400" b="1" dirty="0">
                <a:solidFill>
                  <a:srgbClr val="000000"/>
                </a:solidFill>
                <a:latin typeface="Times New Roman" panose="02020603050405020304" pitchFamily="18" charset="0"/>
                <a:cs typeface="Times New Roman" panose="02020603050405020304" pitchFamily="18" charset="0"/>
              </a:rPr>
              <a:t>социальной стратификации:</a:t>
            </a:r>
            <a:endParaRPr lang="ru-RU" altLang="ru-RU" sz="2400" dirty="0">
              <a:latin typeface="Times New Roman" panose="02020603050405020304" pitchFamily="18" charset="0"/>
              <a:cs typeface="Times New Roman" panose="02020603050405020304" pitchFamily="18" charset="0"/>
            </a:endParaRPr>
          </a:p>
          <a:p>
            <a:pPr marL="0" lvl="0" indent="0" defTabSz="914400">
              <a:buClrTx/>
              <a:buSzTx/>
              <a:buNone/>
            </a:pPr>
            <a:r>
              <a:rPr lang="ru-RU" altLang="ru-RU" sz="2400" dirty="0">
                <a:solidFill>
                  <a:srgbClr val="000000"/>
                </a:solidFill>
                <a:latin typeface="Times New Roman" panose="02020603050405020304" pitchFamily="18" charset="0"/>
                <a:cs typeface="Times New Roman" panose="02020603050405020304" pitchFamily="18" charset="0"/>
              </a:rPr>
              <a:t>а) экономическая;</a:t>
            </a:r>
            <a:endParaRPr lang="ru-RU" altLang="ru-RU" sz="2400" dirty="0">
              <a:latin typeface="Times New Roman" panose="02020603050405020304" pitchFamily="18" charset="0"/>
              <a:cs typeface="Times New Roman" panose="02020603050405020304" pitchFamily="18" charset="0"/>
            </a:endParaRPr>
          </a:p>
          <a:p>
            <a:pPr marL="0" lvl="0" indent="0" defTabSz="914400">
              <a:buClrTx/>
              <a:buSzTx/>
              <a:buNone/>
            </a:pPr>
            <a:r>
              <a:rPr lang="ru-RU" altLang="ru-RU" sz="2400" dirty="0">
                <a:solidFill>
                  <a:srgbClr val="000000"/>
                </a:solidFill>
                <a:latin typeface="Times New Roman" panose="02020603050405020304" pitchFamily="18" charset="0"/>
                <a:cs typeface="Times New Roman" panose="02020603050405020304" pitchFamily="18" charset="0"/>
              </a:rPr>
              <a:t>б) политическая;</a:t>
            </a:r>
            <a:endParaRPr lang="ru-RU" altLang="ru-RU" sz="2400" dirty="0">
              <a:latin typeface="Times New Roman" panose="02020603050405020304" pitchFamily="18" charset="0"/>
              <a:cs typeface="Times New Roman" panose="02020603050405020304" pitchFamily="18" charset="0"/>
            </a:endParaRPr>
          </a:p>
          <a:p>
            <a:pPr marL="0" lvl="0" indent="0" defTabSz="914400">
              <a:buClrTx/>
              <a:buSzTx/>
              <a:buNone/>
            </a:pPr>
            <a:r>
              <a:rPr lang="ru-RU" altLang="ru-RU" sz="2400" dirty="0">
                <a:solidFill>
                  <a:srgbClr val="000000"/>
                </a:solidFill>
                <a:latin typeface="Times New Roman" panose="02020603050405020304" pitchFamily="18" charset="0"/>
                <a:cs typeface="Times New Roman" panose="02020603050405020304" pitchFamily="18" charset="0"/>
              </a:rPr>
              <a:t>в) профессиональная.</a:t>
            </a:r>
            <a:endParaRPr lang="ru-RU" altLang="ru-RU" sz="2400" dirty="0">
              <a:latin typeface="Times New Roman" panose="02020603050405020304" pitchFamily="18" charset="0"/>
              <a:cs typeface="Times New Roman" panose="02020603050405020304" pitchFamily="18" charset="0"/>
            </a:endParaRPr>
          </a:p>
          <a:p>
            <a:pPr marL="0" lvl="0" indent="0" defTabSz="914400">
              <a:buClrTx/>
              <a:buSzTx/>
              <a:buNone/>
            </a:pPr>
            <a:r>
              <a:rPr lang="ru-RU" altLang="ru-RU" sz="2400" b="1" dirty="0">
                <a:solidFill>
                  <a:srgbClr val="000000"/>
                </a:solidFill>
                <a:latin typeface="Times New Roman" panose="02020603050405020304" pitchFamily="18" charset="0"/>
                <a:cs typeface="Times New Roman" panose="02020603050405020304" pitchFamily="18" charset="0"/>
              </a:rPr>
              <a:t>5.</a:t>
            </a:r>
            <a:r>
              <a:rPr lang="ru-RU" altLang="ru-RU" sz="2400" dirty="0">
                <a:solidFill>
                  <a:srgbClr val="000000"/>
                </a:solidFill>
                <a:latin typeface="Times New Roman" panose="02020603050405020304" pitchFamily="18" charset="0"/>
                <a:cs typeface="Times New Roman" panose="02020603050405020304" pitchFamily="18" charset="0"/>
              </a:rPr>
              <a:t>     </a:t>
            </a:r>
            <a:r>
              <a:rPr lang="ru-RU" altLang="ru-RU" sz="2400" b="1" dirty="0">
                <a:solidFill>
                  <a:srgbClr val="000000"/>
                </a:solidFill>
                <a:latin typeface="Times New Roman" panose="02020603050405020304" pitchFamily="18" charset="0"/>
                <a:cs typeface="Times New Roman" panose="02020603050405020304" pitchFamily="18" charset="0"/>
              </a:rPr>
              <a:t>Функции социальной стратификации:</a:t>
            </a:r>
            <a:endParaRPr lang="ru-RU" altLang="ru-RU" sz="2400" dirty="0">
              <a:latin typeface="Times New Roman" panose="02020603050405020304" pitchFamily="18" charset="0"/>
              <a:cs typeface="Times New Roman" panose="02020603050405020304" pitchFamily="18" charset="0"/>
            </a:endParaRPr>
          </a:p>
          <a:p>
            <a:pPr marL="0" lvl="0" indent="0" defTabSz="914400">
              <a:buClrTx/>
              <a:buSzTx/>
              <a:buNone/>
            </a:pPr>
            <a:r>
              <a:rPr lang="ru-RU" altLang="ru-RU" sz="2400" dirty="0">
                <a:solidFill>
                  <a:srgbClr val="000000"/>
                </a:solidFill>
                <a:latin typeface="Times New Roman" panose="02020603050405020304" pitchFamily="18" charset="0"/>
                <a:cs typeface="Times New Roman" panose="02020603050405020304" pitchFamily="18" charset="0"/>
              </a:rPr>
              <a:t>а) упорядочение общественной жизни;</a:t>
            </a:r>
            <a:endParaRPr lang="ru-RU" altLang="ru-RU" sz="2400" dirty="0">
              <a:latin typeface="Times New Roman" panose="02020603050405020304" pitchFamily="18" charset="0"/>
              <a:cs typeface="Times New Roman" panose="02020603050405020304" pitchFamily="18" charset="0"/>
            </a:endParaRPr>
          </a:p>
          <a:p>
            <a:pPr marL="0" lvl="0" indent="0" defTabSz="914400">
              <a:buClrTx/>
              <a:buSzTx/>
              <a:buNone/>
            </a:pPr>
            <a:r>
              <a:rPr lang="ru-RU" altLang="ru-RU" sz="2400" dirty="0">
                <a:solidFill>
                  <a:srgbClr val="000000"/>
                </a:solidFill>
                <a:latin typeface="Times New Roman" panose="02020603050405020304" pitchFamily="18" charset="0"/>
                <a:cs typeface="Times New Roman" panose="02020603050405020304" pitchFamily="18" charset="0"/>
              </a:rPr>
              <a:t>б) организация людей в группы;</a:t>
            </a:r>
            <a:endParaRPr lang="ru-RU" altLang="ru-RU" sz="2400" dirty="0">
              <a:latin typeface="Times New Roman" panose="02020603050405020304" pitchFamily="18" charset="0"/>
              <a:cs typeface="Times New Roman" panose="02020603050405020304" pitchFamily="18" charset="0"/>
            </a:endParaRPr>
          </a:p>
          <a:p>
            <a:pPr marL="0" lvl="0" indent="0" defTabSz="914400">
              <a:buClrTx/>
              <a:buSzTx/>
              <a:buNone/>
            </a:pPr>
            <a:r>
              <a:rPr lang="ru-RU" altLang="ru-RU" sz="2400" dirty="0">
                <a:solidFill>
                  <a:srgbClr val="000000"/>
                </a:solidFill>
                <a:latin typeface="Times New Roman" panose="02020603050405020304" pitchFamily="18" charset="0"/>
                <a:cs typeface="Times New Roman" panose="02020603050405020304" pitchFamily="18" charset="0"/>
              </a:rPr>
              <a:t>в) социализация личности.</a:t>
            </a:r>
            <a:endParaRPr lang="ru-RU" altLang="ru-RU" sz="2400" dirty="0">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20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 name="Rectangle 2"/>
          <p:cNvSpPr>
            <a:spLocks noChangeArrowheads="1"/>
          </p:cNvSpPr>
          <p:nvPr/>
        </p:nvSpPr>
        <p:spPr bwMode="auto">
          <a:xfrm>
            <a:off x="0" y="43934"/>
            <a:ext cx="105069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49026"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7038814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436419"/>
            <a:ext cx="8596668" cy="5604944"/>
          </a:xfrm>
        </p:spPr>
        <p:txBody>
          <a:bodyPr>
            <a:normAutofit lnSpcReduction="10000"/>
          </a:bodyPr>
          <a:lstStyle/>
          <a:p>
            <a:r>
              <a:rPr lang="ru-RU" dirty="0"/>
              <a:t>История представила нам четыре типа стратификации: </a:t>
            </a:r>
            <a:endParaRPr lang="ru-RU" dirty="0" smtClean="0"/>
          </a:p>
          <a:p>
            <a:pPr marL="0" indent="0">
              <a:buNone/>
            </a:pPr>
            <a:r>
              <a:rPr lang="ru-RU" b="1" dirty="0" smtClean="0"/>
              <a:t>рабовладельческая,</a:t>
            </a:r>
            <a:r>
              <a:rPr lang="ru-RU" b="1" dirty="0"/>
              <a:t> </a:t>
            </a:r>
            <a:r>
              <a:rPr lang="ru-RU" b="1" dirty="0" smtClean="0"/>
              <a:t>кастовая, сословная, </a:t>
            </a:r>
            <a:r>
              <a:rPr lang="ru-RU" b="1" dirty="0"/>
              <a:t>классовая</a:t>
            </a:r>
          </a:p>
          <a:p>
            <a:pPr marL="0" indent="0">
              <a:buNone/>
            </a:pPr>
            <a:endParaRPr lang="ru-RU" b="1" dirty="0" smtClean="0"/>
          </a:p>
          <a:p>
            <a:pPr marL="0" indent="0">
              <a:buNone/>
            </a:pPr>
            <a:r>
              <a:rPr lang="ru-RU" b="1" dirty="0" smtClean="0"/>
              <a:t> - </a:t>
            </a:r>
            <a:r>
              <a:rPr lang="ru-RU" dirty="0"/>
              <a:t>Рабовладельческий, кастовый и сословный строй закреплял человека за определённой группой и не давал ему менять своё положение. </a:t>
            </a:r>
            <a:endParaRPr lang="ru-RU" dirty="0" smtClean="0"/>
          </a:p>
          <a:p>
            <a:pPr marL="0" indent="0">
              <a:buNone/>
            </a:pPr>
            <a:r>
              <a:rPr lang="ru-RU" dirty="0" smtClean="0"/>
              <a:t>К </a:t>
            </a:r>
            <a:r>
              <a:rPr lang="ru-RU" dirty="0"/>
              <a:t>примеру, кастовый строй в Индии делил население на четыре слоя: брахманы – каста жрецов, кшатрии – каста воинов, вайшьи – каста купцов, шудры – крестьян и ремесленников. Перейти из одной касты в другую было невозможно, потому что так людей разделил сам Бог Брахма. Принадлежность человека к той или иной касте можно было узнать по тому, что он надевал, ел, где жил, чем занимался. Строго запрещались </a:t>
            </a:r>
            <a:r>
              <a:rPr lang="ru-RU" dirty="0" err="1"/>
              <a:t>межкастовые</a:t>
            </a:r>
            <a:r>
              <a:rPr lang="ru-RU" dirty="0"/>
              <a:t> браки. Сословный строй в России до ноября 1917 года также, как и кастовый строй в Индии, является примером закрытого общества. Он делил население на привилегированное (дворянство, духовенство), непривилегированное (крестьянство) и </a:t>
            </a:r>
            <a:r>
              <a:rPr lang="ru-RU" dirty="0" err="1"/>
              <a:t>полупривилегированное</a:t>
            </a:r>
            <a:r>
              <a:rPr lang="ru-RU" dirty="0"/>
              <a:t> (казачество) сословия. Различия в правах и обязанностях сословий закреплялись законодательно. Вспомните к примеру, «Табель о рангах» Петра I.</a:t>
            </a:r>
            <a:endParaRPr lang="ru-RU" b="1" dirty="0" smtClean="0"/>
          </a:p>
          <a:p>
            <a:pPr marL="0" indent="0">
              <a:buNone/>
            </a:pPr>
            <a:r>
              <a:rPr lang="ru-RU" b="1" dirty="0" smtClean="0"/>
              <a:t>, </a:t>
            </a:r>
          </a:p>
          <a:p>
            <a:pPr marL="0" indent="0">
              <a:buNone/>
            </a:pPr>
            <a:r>
              <a:rPr lang="ru-RU" b="1" dirty="0" smtClean="0"/>
              <a:t> </a:t>
            </a:r>
          </a:p>
        </p:txBody>
      </p:sp>
      <p:cxnSp>
        <p:nvCxnSpPr>
          <p:cNvPr id="5" name="Прямая со стрелкой 4"/>
          <p:cNvCxnSpPr/>
          <p:nvPr/>
        </p:nvCxnSpPr>
        <p:spPr>
          <a:xfrm>
            <a:off x="2147455" y="1080655"/>
            <a:ext cx="443345" cy="5126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Прямая со стрелкой 6"/>
          <p:cNvCxnSpPr/>
          <p:nvPr/>
        </p:nvCxnSpPr>
        <p:spPr>
          <a:xfrm flipH="1">
            <a:off x="2673927" y="1080655"/>
            <a:ext cx="942109" cy="4849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Прямая со стрелкой 8"/>
          <p:cNvCxnSpPr/>
          <p:nvPr/>
        </p:nvCxnSpPr>
        <p:spPr>
          <a:xfrm flipH="1">
            <a:off x="2590800" y="1080655"/>
            <a:ext cx="2105891" cy="5126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48923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80353" y="331789"/>
            <a:ext cx="8596668" cy="3880773"/>
          </a:xfrm>
        </p:spPr>
        <p:txBody>
          <a:bodyPr>
            <a:noAutofit/>
          </a:bodyPr>
          <a:lstStyle/>
          <a:p>
            <a:r>
              <a:rPr lang="ru-RU" sz="2400" b="1" dirty="0"/>
              <a:t>Классовая стратификация </a:t>
            </a:r>
            <a:r>
              <a:rPr lang="ru-RU" sz="2400" dirty="0"/>
              <a:t>свойственна открытым обществам, в которых люди могут свободно перемещаться из </a:t>
            </a:r>
            <a:r>
              <a:rPr lang="ru-RU" sz="2400" dirty="0" smtClean="0"/>
              <a:t>одного социального </a:t>
            </a:r>
            <a:r>
              <a:rPr lang="ru-RU" sz="2400" dirty="0"/>
              <a:t>слоя в другой. В отличие от рабовладельческого, кастового и сословного обществ, в которых принадлежность социальному слою фиксировалась в религиозных нормах или правовых актах, в классовом обществе место индивида в социальной структуре не регламентируется. Основоположниками классового деления общества являются К. Маркс и Ф. Энгельс. Разделение людей на классы зависит от степени владения ими средствами производства и уровнем материального благосостояния, следовательно, основанием классового расслоения общества является </a:t>
            </a:r>
            <a:r>
              <a:rPr lang="ru-RU" sz="2400" u="sng" dirty="0"/>
              <a:t>собственность</a:t>
            </a:r>
            <a:r>
              <a:rPr lang="ru-RU" sz="2400" dirty="0"/>
              <a:t>.</a:t>
            </a:r>
          </a:p>
        </p:txBody>
      </p:sp>
    </p:spTree>
    <p:extLst>
      <p:ext uri="{BB962C8B-B14F-4D97-AF65-F5344CB8AC3E}">
        <p14:creationId xmlns:p14="http://schemas.microsoft.com/office/powerpoint/2010/main" val="20585563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idx="1"/>
          </p:nvPr>
        </p:nvSpPr>
        <p:spPr>
          <a:xfrm>
            <a:off x="677334" y="263237"/>
            <a:ext cx="8596668" cy="5778126"/>
          </a:xfrm>
        </p:spPr>
        <p:txBody>
          <a:bodyPr>
            <a:normAutofit fontScale="92500" lnSpcReduction="20000"/>
          </a:bodyPr>
          <a:lstStyle/>
          <a:p>
            <a:r>
              <a:rPr lang="ru-RU" dirty="0"/>
              <a:t>В классовом обществе люди дифференцируются на три класса: </a:t>
            </a:r>
            <a:endParaRPr lang="ru-RU" dirty="0" smtClean="0"/>
          </a:p>
          <a:p>
            <a:pPr marL="0" indent="0">
              <a:buNone/>
            </a:pPr>
            <a:r>
              <a:rPr lang="ru-RU" b="1" dirty="0" smtClean="0"/>
              <a:t>высший</a:t>
            </a:r>
            <a:r>
              <a:rPr lang="ru-RU" dirty="0" smtClean="0"/>
              <a:t> </a:t>
            </a:r>
            <a:r>
              <a:rPr lang="ru-RU" dirty="0"/>
              <a:t>(банкиры, владельцы фирм, управленцы), </a:t>
            </a:r>
            <a:endParaRPr lang="ru-RU" dirty="0" smtClean="0"/>
          </a:p>
          <a:p>
            <a:pPr marL="0" indent="0">
              <a:buNone/>
            </a:pPr>
            <a:r>
              <a:rPr lang="ru-RU" b="1" dirty="0" smtClean="0"/>
              <a:t>средний</a:t>
            </a:r>
            <a:r>
              <a:rPr lang="ru-RU" dirty="0" smtClean="0"/>
              <a:t> </a:t>
            </a:r>
            <a:r>
              <a:rPr lang="ru-RU" dirty="0"/>
              <a:t>(государственные служащие, квалифицированные рабочие, коммерсанты) </a:t>
            </a:r>
            <a:r>
              <a:rPr lang="ru-RU" dirty="0" smtClean="0"/>
              <a:t> </a:t>
            </a:r>
          </a:p>
          <a:p>
            <a:pPr marL="0" indent="0">
              <a:buNone/>
            </a:pPr>
            <a:r>
              <a:rPr lang="ru-RU" b="1" dirty="0" smtClean="0"/>
              <a:t>низший </a:t>
            </a:r>
            <a:r>
              <a:rPr lang="ru-RU" b="1" dirty="0"/>
              <a:t>класс </a:t>
            </a:r>
            <a:r>
              <a:rPr lang="ru-RU" dirty="0"/>
              <a:t>(обслуживающий персонал, работники без специального образования). </a:t>
            </a:r>
            <a:endParaRPr lang="ru-RU" dirty="0" smtClean="0"/>
          </a:p>
          <a:p>
            <a:pPr marL="0" indent="0">
              <a:buNone/>
            </a:pPr>
            <a:r>
              <a:rPr lang="ru-RU" dirty="0" smtClean="0"/>
              <a:t>Внутри </a:t>
            </a:r>
            <a:r>
              <a:rPr lang="ru-RU" dirty="0"/>
              <a:t>каждого класса существует более детальная дифференциация на слои.</a:t>
            </a:r>
            <a:br>
              <a:rPr lang="ru-RU" dirty="0"/>
            </a:br>
            <a:r>
              <a:rPr lang="ru-RU" b="1" dirty="0"/>
              <a:t>Верхний – высший класс </a:t>
            </a:r>
            <a:r>
              <a:rPr lang="ru-RU" dirty="0"/>
              <a:t>включает родовых аристократов, накопивших в течение многих поколений несметные богатства.</a:t>
            </a:r>
          </a:p>
          <a:p>
            <a:r>
              <a:rPr lang="ru-RU" dirty="0"/>
              <a:t>Нижний – высший класс составляют богатые, занимающие руководящие посты в бизнесе, промышленности, политике.</a:t>
            </a:r>
          </a:p>
          <a:p>
            <a:r>
              <a:rPr lang="ru-RU" dirty="0"/>
              <a:t>Верхний – средний класс состоит из высокооплачиваемых профессионалов, это известные врачи, адвокаты, актёры.</a:t>
            </a:r>
          </a:p>
          <a:p>
            <a:r>
              <a:rPr lang="ru-RU" dirty="0"/>
              <a:t>Средний – средний класс включает хорошо оплачиваемых служащих, людей интеллектуального труда. </a:t>
            </a:r>
          </a:p>
          <a:p>
            <a:r>
              <a:rPr lang="ru-RU" dirty="0"/>
              <a:t>Нижний – средний класс составляют квалифицированные рабочие. </a:t>
            </a:r>
          </a:p>
          <a:p>
            <a:r>
              <a:rPr lang="ru-RU" dirty="0"/>
              <a:t>Верхний – низший класс включает в себя средне- и малоквалифицированных рабочих, занятых в массовом производстве, имеющие относительный достаток. </a:t>
            </a:r>
          </a:p>
          <a:p>
            <a:r>
              <a:rPr lang="ru-RU" dirty="0"/>
              <a:t>Нижний – низший класс составляют люди «социального дна» – люмпены (нищие, бомжи, занимающиеся бродяжничеством и попрошайничеством).  </a:t>
            </a:r>
          </a:p>
        </p:txBody>
      </p:sp>
    </p:spTree>
    <p:extLst>
      <p:ext uri="{BB962C8B-B14F-4D97-AF65-F5344CB8AC3E}">
        <p14:creationId xmlns:p14="http://schemas.microsoft.com/office/powerpoint/2010/main" val="5527021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512619"/>
            <a:ext cx="8596668" cy="5528744"/>
          </a:xfrm>
        </p:spPr>
        <p:txBody>
          <a:bodyPr>
            <a:normAutofit/>
          </a:bodyPr>
          <a:lstStyle/>
          <a:p>
            <a:r>
              <a:rPr lang="ru-RU" sz="2400" dirty="0"/>
              <a:t>В социальной структуре общества есть прослойка людей, занимающие промежуточное положение между различными социальными группами – </a:t>
            </a:r>
            <a:r>
              <a:rPr lang="ru-RU" sz="2400" u="sng" dirty="0"/>
              <a:t>маргиналы</a:t>
            </a:r>
            <a:r>
              <a:rPr lang="ru-RU" sz="2400" dirty="0"/>
              <a:t>. Это люди, не принимающие культуру, религию, мораль социальной группы, в которой они произошли и при этом, не примыкающие к другим объединениям людей. Маргинал чувствует некое отчуждение от группы.  </a:t>
            </a:r>
          </a:p>
        </p:txBody>
      </p:sp>
    </p:spTree>
    <p:extLst>
      <p:ext uri="{BB962C8B-B14F-4D97-AF65-F5344CB8AC3E}">
        <p14:creationId xmlns:p14="http://schemas.microsoft.com/office/powerpoint/2010/main" val="31906526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721217"/>
            <a:ext cx="8596668" cy="5320145"/>
          </a:xfrm>
        </p:spPr>
        <p:txBody>
          <a:bodyPr/>
          <a:lstStyle/>
          <a:p>
            <a:r>
              <a:rPr lang="ru-RU" dirty="0"/>
              <a:t/>
            </a:r>
            <a:br>
              <a:rPr lang="ru-RU" dirty="0"/>
            </a:br>
            <a:r>
              <a:rPr lang="ru-RU" sz="2400" dirty="0"/>
              <a:t>Современное динамично развивающееся информационное общество не может быть закрытым, поскольку нуждается в высококвалифицированных специалистах. Оно открыто для перемещения людей из одного социального слоя в другой. Такое перемещение называется </a:t>
            </a:r>
            <a:r>
              <a:rPr lang="ru-RU" sz="2400" b="1" dirty="0"/>
              <a:t>социальной мобильностью. </a:t>
            </a:r>
            <a:r>
              <a:rPr lang="ru-RU" sz="2400" dirty="0"/>
              <a:t> </a:t>
            </a:r>
          </a:p>
          <a:p>
            <a:endParaRPr lang="ru-RU" sz="2400" dirty="0"/>
          </a:p>
        </p:txBody>
      </p:sp>
    </p:spTree>
    <p:extLst>
      <p:ext uri="{BB962C8B-B14F-4D97-AF65-F5344CB8AC3E}">
        <p14:creationId xmlns:p14="http://schemas.microsoft.com/office/powerpoint/2010/main" val="568306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3307447442"/>
              </p:ext>
            </p:extLst>
          </p:nvPr>
        </p:nvGraphicFramePr>
        <p:xfrm>
          <a:off x="128788" y="115910"/>
          <a:ext cx="11384924" cy="7159761"/>
        </p:xfrm>
        <a:graphic>
          <a:graphicData uri="http://schemas.openxmlformats.org/drawingml/2006/table">
            <a:tbl>
              <a:tblPr/>
              <a:tblGrid>
                <a:gridCol w="1964713">
                  <a:extLst>
                    <a:ext uri="{9D8B030D-6E8A-4147-A177-3AD203B41FA5}">
                      <a16:colId xmlns:a16="http://schemas.microsoft.com/office/drawing/2014/main" val="576374126"/>
                    </a:ext>
                  </a:extLst>
                </a:gridCol>
                <a:gridCol w="2342043">
                  <a:extLst>
                    <a:ext uri="{9D8B030D-6E8A-4147-A177-3AD203B41FA5}">
                      <a16:colId xmlns:a16="http://schemas.microsoft.com/office/drawing/2014/main" val="1078381227"/>
                    </a:ext>
                  </a:extLst>
                </a:gridCol>
                <a:gridCol w="3539084">
                  <a:extLst>
                    <a:ext uri="{9D8B030D-6E8A-4147-A177-3AD203B41FA5}">
                      <a16:colId xmlns:a16="http://schemas.microsoft.com/office/drawing/2014/main" val="2747811799"/>
                    </a:ext>
                  </a:extLst>
                </a:gridCol>
                <a:gridCol w="3539084">
                  <a:extLst>
                    <a:ext uri="{9D8B030D-6E8A-4147-A177-3AD203B41FA5}">
                      <a16:colId xmlns:a16="http://schemas.microsoft.com/office/drawing/2014/main" val="141291542"/>
                    </a:ext>
                  </a:extLst>
                </a:gridCol>
              </a:tblGrid>
              <a:tr h="210211">
                <a:tc gridSpan="4">
                  <a:txBody>
                    <a:bodyPr/>
                    <a:lstStyle/>
                    <a:p>
                      <a:pPr algn="ctr" fontAlgn="ctr"/>
                      <a:r>
                        <a:rPr lang="ru-RU" sz="1400" b="1" dirty="0">
                          <a:solidFill>
                            <a:srgbClr val="2969B0"/>
                          </a:solidFill>
                          <a:effectLst/>
                        </a:rPr>
                        <a:t>Виды мобильности</a:t>
                      </a:r>
                      <a:endParaRPr lang="ru-RU" sz="1400" dirty="0">
                        <a:solidFill>
                          <a:srgbClr val="101010"/>
                        </a:solidFill>
                        <a:effectLst/>
                      </a:endParaRPr>
                    </a:p>
                  </a:txBody>
                  <a:tcPr marL="44167" marR="44167" marT="28709" marB="28709" anchor="ctr">
                    <a:lnL w="9525" cap="flat" cmpd="dbl" algn="ctr">
                      <a:solidFill>
                        <a:srgbClr val="2196F3"/>
                      </a:solidFill>
                      <a:prstDash val="solid"/>
                      <a:round/>
                      <a:headEnd type="none" w="med" len="med"/>
                      <a:tailEnd type="none" w="med" len="med"/>
                    </a:lnL>
                    <a:lnR w="9525" cap="flat" cmpd="dbl" algn="ctr">
                      <a:solidFill>
                        <a:srgbClr val="2196F3"/>
                      </a:solidFill>
                      <a:prstDash val="solid"/>
                      <a:round/>
                      <a:headEnd type="none" w="med" len="med"/>
                      <a:tailEnd type="none" w="med" len="med"/>
                    </a:lnR>
                    <a:lnT w="9525" cap="flat" cmpd="dbl" algn="ctr">
                      <a:solidFill>
                        <a:srgbClr val="2196F3"/>
                      </a:solidFill>
                      <a:prstDash val="solid"/>
                      <a:round/>
                      <a:headEnd type="none" w="med" len="med"/>
                      <a:tailEnd type="none" w="med" len="med"/>
                    </a:lnT>
                    <a:lnB w="9525" cap="flat" cmpd="dbl" algn="ctr">
                      <a:solidFill>
                        <a:srgbClr val="2196F3"/>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504286174"/>
                  </a:ext>
                </a:extLst>
              </a:tr>
              <a:tr h="210211">
                <a:tc>
                  <a:txBody>
                    <a:bodyPr/>
                    <a:lstStyle/>
                    <a:p>
                      <a:pPr algn="ctr" fontAlgn="ctr"/>
                      <a:r>
                        <a:rPr lang="ru-RU" sz="1400" b="1" dirty="0">
                          <a:solidFill>
                            <a:srgbClr val="475577"/>
                          </a:solidFill>
                          <a:effectLst/>
                        </a:rPr>
                        <a:t>№</a:t>
                      </a:r>
                      <a:endParaRPr lang="ru-RU" sz="1400" dirty="0">
                        <a:solidFill>
                          <a:srgbClr val="101010"/>
                        </a:solidFill>
                        <a:effectLst/>
                      </a:endParaRPr>
                    </a:p>
                  </a:txBody>
                  <a:tcPr marL="44167" marR="44167" marT="28709" marB="28709" anchor="ctr">
                    <a:lnL w="9525" cap="flat" cmpd="dbl" algn="ctr">
                      <a:solidFill>
                        <a:srgbClr val="2196F3"/>
                      </a:solidFill>
                      <a:prstDash val="solid"/>
                      <a:round/>
                      <a:headEnd type="none" w="med" len="med"/>
                      <a:tailEnd type="none" w="med" len="med"/>
                    </a:lnL>
                    <a:lnR w="9525" cap="flat" cmpd="dbl" algn="ctr">
                      <a:solidFill>
                        <a:srgbClr val="2196F3"/>
                      </a:solidFill>
                      <a:prstDash val="solid"/>
                      <a:round/>
                      <a:headEnd type="none" w="med" len="med"/>
                      <a:tailEnd type="none" w="med" len="med"/>
                    </a:lnR>
                    <a:lnT w="9525" cap="flat" cmpd="dbl" algn="ctr">
                      <a:solidFill>
                        <a:srgbClr val="2196F3"/>
                      </a:solidFill>
                      <a:prstDash val="solid"/>
                      <a:round/>
                      <a:headEnd type="none" w="med" len="med"/>
                      <a:tailEnd type="none" w="med" len="med"/>
                    </a:lnT>
                    <a:lnB w="9525" cap="flat" cmpd="dbl" algn="ctr">
                      <a:solidFill>
                        <a:srgbClr val="2196F3"/>
                      </a:solidFill>
                      <a:prstDash val="solid"/>
                      <a:round/>
                      <a:headEnd type="none" w="med" len="med"/>
                      <a:tailEnd type="none" w="med" len="med"/>
                    </a:lnB>
                    <a:solidFill>
                      <a:srgbClr val="F5F5F5"/>
                    </a:solidFill>
                  </a:tcPr>
                </a:tc>
                <a:tc>
                  <a:txBody>
                    <a:bodyPr/>
                    <a:lstStyle/>
                    <a:p>
                      <a:pPr algn="ctr" fontAlgn="ctr"/>
                      <a:r>
                        <a:rPr lang="ru-RU" sz="1400" b="1">
                          <a:solidFill>
                            <a:srgbClr val="475577"/>
                          </a:solidFill>
                          <a:effectLst/>
                        </a:rPr>
                        <a:t>Виды</a:t>
                      </a:r>
                      <a:endParaRPr lang="ru-RU" sz="1400">
                        <a:solidFill>
                          <a:srgbClr val="101010"/>
                        </a:solidFill>
                        <a:effectLst/>
                      </a:endParaRPr>
                    </a:p>
                  </a:txBody>
                  <a:tcPr marL="44167" marR="44167" marT="28709" marB="28709" anchor="ctr">
                    <a:lnL w="9525" cap="flat" cmpd="dbl" algn="ctr">
                      <a:solidFill>
                        <a:srgbClr val="2196F3"/>
                      </a:solidFill>
                      <a:prstDash val="solid"/>
                      <a:round/>
                      <a:headEnd type="none" w="med" len="med"/>
                      <a:tailEnd type="none" w="med" len="med"/>
                    </a:lnL>
                    <a:lnR w="9525" cap="flat" cmpd="dbl" algn="ctr">
                      <a:solidFill>
                        <a:srgbClr val="2196F3"/>
                      </a:solidFill>
                      <a:prstDash val="solid"/>
                      <a:round/>
                      <a:headEnd type="none" w="med" len="med"/>
                      <a:tailEnd type="none" w="med" len="med"/>
                    </a:lnR>
                    <a:lnT w="9525" cap="flat" cmpd="dbl" algn="ctr">
                      <a:solidFill>
                        <a:srgbClr val="2196F3"/>
                      </a:solidFill>
                      <a:prstDash val="solid"/>
                      <a:round/>
                      <a:headEnd type="none" w="med" len="med"/>
                      <a:tailEnd type="none" w="med" len="med"/>
                    </a:lnT>
                    <a:lnB w="9525" cap="flat" cmpd="dbl" algn="ctr">
                      <a:solidFill>
                        <a:srgbClr val="2196F3"/>
                      </a:solidFill>
                      <a:prstDash val="solid"/>
                      <a:round/>
                      <a:headEnd type="none" w="med" len="med"/>
                      <a:tailEnd type="none" w="med" len="med"/>
                    </a:lnB>
                    <a:solidFill>
                      <a:srgbClr val="F5F5F5"/>
                    </a:solidFill>
                  </a:tcPr>
                </a:tc>
                <a:tc>
                  <a:txBody>
                    <a:bodyPr/>
                    <a:lstStyle/>
                    <a:p>
                      <a:pPr algn="ctr" fontAlgn="ctr"/>
                      <a:r>
                        <a:rPr lang="ru-RU" sz="1400" b="1">
                          <a:solidFill>
                            <a:srgbClr val="475577"/>
                          </a:solidFill>
                          <a:effectLst/>
                        </a:rPr>
                        <a:t>Характеристика</a:t>
                      </a:r>
                      <a:endParaRPr lang="ru-RU" sz="1400">
                        <a:solidFill>
                          <a:srgbClr val="101010"/>
                        </a:solidFill>
                        <a:effectLst/>
                      </a:endParaRPr>
                    </a:p>
                  </a:txBody>
                  <a:tcPr marL="44167" marR="44167" marT="28709" marB="28709" anchor="ctr">
                    <a:lnL w="9525" cap="flat" cmpd="dbl" algn="ctr">
                      <a:solidFill>
                        <a:srgbClr val="2196F3"/>
                      </a:solidFill>
                      <a:prstDash val="solid"/>
                      <a:round/>
                      <a:headEnd type="none" w="med" len="med"/>
                      <a:tailEnd type="none" w="med" len="med"/>
                    </a:lnL>
                    <a:lnR w="9525" cap="flat" cmpd="dbl" algn="ctr">
                      <a:solidFill>
                        <a:srgbClr val="2196F3"/>
                      </a:solidFill>
                      <a:prstDash val="solid"/>
                      <a:round/>
                      <a:headEnd type="none" w="med" len="med"/>
                      <a:tailEnd type="none" w="med" len="med"/>
                    </a:lnR>
                    <a:lnT w="9525" cap="flat" cmpd="dbl" algn="ctr">
                      <a:solidFill>
                        <a:srgbClr val="2196F3"/>
                      </a:solidFill>
                      <a:prstDash val="solid"/>
                      <a:round/>
                      <a:headEnd type="none" w="med" len="med"/>
                      <a:tailEnd type="none" w="med" len="med"/>
                    </a:lnT>
                    <a:lnB w="9525" cap="flat" cmpd="dbl" algn="ctr">
                      <a:solidFill>
                        <a:srgbClr val="2196F3"/>
                      </a:solidFill>
                      <a:prstDash val="solid"/>
                      <a:round/>
                      <a:headEnd type="none" w="med" len="med"/>
                      <a:tailEnd type="none" w="med" len="med"/>
                    </a:lnB>
                    <a:solidFill>
                      <a:srgbClr val="F5F5F5"/>
                    </a:solidFill>
                  </a:tcPr>
                </a:tc>
                <a:tc>
                  <a:txBody>
                    <a:bodyPr/>
                    <a:lstStyle/>
                    <a:p>
                      <a:pPr algn="ctr" fontAlgn="ctr"/>
                      <a:r>
                        <a:rPr lang="ru-RU" sz="1400" b="1">
                          <a:solidFill>
                            <a:srgbClr val="475577"/>
                          </a:solidFill>
                          <a:effectLst/>
                        </a:rPr>
                        <a:t>Примеры</a:t>
                      </a:r>
                      <a:endParaRPr lang="ru-RU" sz="1400">
                        <a:solidFill>
                          <a:srgbClr val="101010"/>
                        </a:solidFill>
                        <a:effectLst/>
                      </a:endParaRPr>
                    </a:p>
                  </a:txBody>
                  <a:tcPr marL="44167" marR="44167" marT="28709" marB="28709" anchor="ctr">
                    <a:lnL w="9525" cap="flat" cmpd="dbl" algn="ctr">
                      <a:solidFill>
                        <a:srgbClr val="2196F3"/>
                      </a:solidFill>
                      <a:prstDash val="solid"/>
                      <a:round/>
                      <a:headEnd type="none" w="med" len="med"/>
                      <a:tailEnd type="none" w="med" len="med"/>
                    </a:lnL>
                    <a:lnR w="9525" cap="flat" cmpd="dbl" algn="ctr">
                      <a:solidFill>
                        <a:srgbClr val="2196F3"/>
                      </a:solidFill>
                      <a:prstDash val="solid"/>
                      <a:round/>
                      <a:headEnd type="none" w="med" len="med"/>
                      <a:tailEnd type="none" w="med" len="med"/>
                    </a:lnR>
                    <a:lnT w="9525" cap="flat" cmpd="dbl" algn="ctr">
                      <a:solidFill>
                        <a:srgbClr val="2196F3"/>
                      </a:solidFill>
                      <a:prstDash val="solid"/>
                      <a:round/>
                      <a:headEnd type="none" w="med" len="med"/>
                      <a:tailEnd type="none" w="med" len="med"/>
                    </a:lnT>
                    <a:lnB w="9525" cap="flat" cmpd="dbl" algn="ctr">
                      <a:solidFill>
                        <a:srgbClr val="2196F3"/>
                      </a:solidFill>
                      <a:prstDash val="solid"/>
                      <a:round/>
                      <a:headEnd type="none" w="med" len="med"/>
                      <a:tailEnd type="none" w="med" len="med"/>
                    </a:lnB>
                    <a:solidFill>
                      <a:srgbClr val="F5F5F5"/>
                    </a:solidFill>
                  </a:tcPr>
                </a:tc>
                <a:extLst>
                  <a:ext uri="{0D108BD9-81ED-4DB2-BD59-A6C34878D82A}">
                    <a16:rowId xmlns:a16="http://schemas.microsoft.com/office/drawing/2014/main" val="798692303"/>
                  </a:ext>
                </a:extLst>
              </a:tr>
              <a:tr h="1094017">
                <a:tc rowSpan="2">
                  <a:txBody>
                    <a:bodyPr/>
                    <a:lstStyle/>
                    <a:p>
                      <a:pPr algn="l" fontAlgn="ctr"/>
                      <a:r>
                        <a:rPr lang="ru-RU" sz="1400" b="1" dirty="0">
                          <a:solidFill>
                            <a:srgbClr val="475577"/>
                          </a:solidFill>
                          <a:effectLst/>
                        </a:rPr>
                        <a:t>1.</a:t>
                      </a:r>
                      <a:endParaRPr lang="ru-RU" sz="1400" dirty="0">
                        <a:solidFill>
                          <a:srgbClr val="101010"/>
                        </a:solidFill>
                        <a:effectLst/>
                      </a:endParaRPr>
                    </a:p>
                  </a:txBody>
                  <a:tcPr marL="44167" marR="44167" marT="28709" marB="28709" anchor="ctr">
                    <a:lnL w="9525" cap="flat" cmpd="dbl" algn="ctr">
                      <a:solidFill>
                        <a:srgbClr val="2196F3"/>
                      </a:solidFill>
                      <a:prstDash val="solid"/>
                      <a:round/>
                      <a:headEnd type="none" w="med" len="med"/>
                      <a:tailEnd type="none" w="med" len="med"/>
                    </a:lnL>
                    <a:lnR w="9525" cap="flat" cmpd="dbl" algn="ctr">
                      <a:solidFill>
                        <a:srgbClr val="2196F3"/>
                      </a:solidFill>
                      <a:prstDash val="solid"/>
                      <a:round/>
                      <a:headEnd type="none" w="med" len="med"/>
                      <a:tailEnd type="none" w="med" len="med"/>
                    </a:lnR>
                    <a:lnT w="9525" cap="flat" cmpd="dbl" algn="ctr">
                      <a:solidFill>
                        <a:srgbClr val="2196F3"/>
                      </a:solidFill>
                      <a:prstDash val="solid"/>
                      <a:round/>
                      <a:headEnd type="none" w="med" len="med"/>
                      <a:tailEnd type="none" w="med" len="med"/>
                    </a:lnT>
                    <a:lnB w="9525" cap="flat" cmpd="dbl" algn="ctr">
                      <a:solidFill>
                        <a:srgbClr val="2196F3"/>
                      </a:solidFill>
                      <a:prstDash val="solid"/>
                      <a:round/>
                      <a:headEnd type="none" w="med" len="med"/>
                      <a:tailEnd type="none" w="med" len="med"/>
                    </a:lnB>
                    <a:solidFill>
                      <a:srgbClr val="FFFFFF"/>
                    </a:solidFill>
                  </a:tcPr>
                </a:tc>
                <a:tc>
                  <a:txBody>
                    <a:bodyPr/>
                    <a:lstStyle/>
                    <a:p>
                      <a:pPr algn="l" fontAlgn="ctr"/>
                      <a:r>
                        <a:rPr lang="ru-RU" sz="1400" b="1">
                          <a:solidFill>
                            <a:srgbClr val="B8312F"/>
                          </a:solidFill>
                          <a:effectLst/>
                        </a:rPr>
                        <a:t>Горизонтальная</a:t>
                      </a:r>
                      <a:endParaRPr lang="ru-RU" sz="1400">
                        <a:solidFill>
                          <a:srgbClr val="101010"/>
                        </a:solidFill>
                        <a:effectLst/>
                      </a:endParaRPr>
                    </a:p>
                  </a:txBody>
                  <a:tcPr marL="44167" marR="44167" marT="28709" marB="28709" anchor="ctr">
                    <a:lnL w="9525" cap="flat" cmpd="dbl" algn="ctr">
                      <a:solidFill>
                        <a:srgbClr val="2196F3"/>
                      </a:solidFill>
                      <a:prstDash val="solid"/>
                      <a:round/>
                      <a:headEnd type="none" w="med" len="med"/>
                      <a:tailEnd type="none" w="med" len="med"/>
                    </a:lnL>
                    <a:lnR w="9525" cap="flat" cmpd="dbl" algn="ctr">
                      <a:solidFill>
                        <a:srgbClr val="2196F3"/>
                      </a:solidFill>
                      <a:prstDash val="solid"/>
                      <a:round/>
                      <a:headEnd type="none" w="med" len="med"/>
                      <a:tailEnd type="none" w="med" len="med"/>
                    </a:lnR>
                    <a:lnT w="9525" cap="flat" cmpd="dbl" algn="ctr">
                      <a:solidFill>
                        <a:srgbClr val="2196F3"/>
                      </a:solidFill>
                      <a:prstDash val="solid"/>
                      <a:round/>
                      <a:headEnd type="none" w="med" len="med"/>
                      <a:tailEnd type="none" w="med" len="med"/>
                    </a:lnT>
                    <a:lnB w="9525" cap="flat" cmpd="dbl" algn="ctr">
                      <a:solidFill>
                        <a:srgbClr val="2196F3"/>
                      </a:solidFill>
                      <a:prstDash val="solid"/>
                      <a:round/>
                      <a:headEnd type="none" w="med" len="med"/>
                      <a:tailEnd type="none" w="med" len="med"/>
                    </a:lnB>
                    <a:solidFill>
                      <a:srgbClr val="FFFFFF"/>
                    </a:solidFill>
                  </a:tcPr>
                </a:tc>
                <a:tc>
                  <a:txBody>
                    <a:bodyPr/>
                    <a:lstStyle/>
                    <a:p>
                      <a:pPr algn="l" fontAlgn="ctr"/>
                      <a:r>
                        <a:rPr lang="ru-RU" sz="1400">
                          <a:solidFill>
                            <a:srgbClr val="101010"/>
                          </a:solidFill>
                          <a:effectLst/>
                        </a:rPr>
                        <a:t>Перемещение на одном уровне социальной лестницы</a:t>
                      </a:r>
                    </a:p>
                  </a:txBody>
                  <a:tcPr marL="44167" marR="44167" marT="28709" marB="28709" anchor="ctr">
                    <a:lnL w="9525" cap="flat" cmpd="dbl" algn="ctr">
                      <a:solidFill>
                        <a:srgbClr val="2196F3"/>
                      </a:solidFill>
                      <a:prstDash val="solid"/>
                      <a:round/>
                      <a:headEnd type="none" w="med" len="med"/>
                      <a:tailEnd type="none" w="med" len="med"/>
                    </a:lnL>
                    <a:lnR w="9525" cap="flat" cmpd="dbl" algn="ctr">
                      <a:solidFill>
                        <a:srgbClr val="2196F3"/>
                      </a:solidFill>
                      <a:prstDash val="solid"/>
                      <a:round/>
                      <a:headEnd type="none" w="med" len="med"/>
                      <a:tailEnd type="none" w="med" len="med"/>
                    </a:lnR>
                    <a:lnT w="9525" cap="flat" cmpd="dbl" algn="ctr">
                      <a:solidFill>
                        <a:srgbClr val="2196F3"/>
                      </a:solidFill>
                      <a:prstDash val="solid"/>
                      <a:round/>
                      <a:headEnd type="none" w="med" len="med"/>
                      <a:tailEnd type="none" w="med" len="med"/>
                    </a:lnT>
                    <a:lnB w="9525" cap="flat" cmpd="dbl" algn="ctr">
                      <a:solidFill>
                        <a:srgbClr val="2196F3"/>
                      </a:solidFill>
                      <a:prstDash val="solid"/>
                      <a:round/>
                      <a:headEnd type="none" w="med" len="med"/>
                      <a:tailEnd type="none" w="med" len="med"/>
                    </a:lnB>
                    <a:solidFill>
                      <a:srgbClr val="FFFFFF"/>
                    </a:solidFill>
                  </a:tcPr>
                </a:tc>
                <a:tc>
                  <a:txBody>
                    <a:bodyPr/>
                    <a:lstStyle/>
                    <a:p>
                      <a:pPr algn="l" fontAlgn="ctr">
                        <a:buFont typeface="Arial" panose="020B0604020202020204" pitchFamily="34" charset="0"/>
                        <a:buChar char="•"/>
                      </a:pPr>
                      <a:r>
                        <a:rPr lang="ru-RU" sz="1400">
                          <a:solidFill>
                            <a:srgbClr val="101010"/>
                          </a:solidFill>
                          <a:effectLst/>
                        </a:rPr>
                        <a:t>Гражданин Франции приобрел гражданство России;</a:t>
                      </a:r>
                    </a:p>
                    <a:p>
                      <a:pPr fontAlgn="ctr">
                        <a:buFont typeface="Arial" panose="020B0604020202020204" pitchFamily="34" charset="0"/>
                        <a:buChar char="•"/>
                      </a:pPr>
                      <a:r>
                        <a:rPr lang="ru-RU" sz="1400">
                          <a:solidFill>
                            <a:srgbClr val="101010"/>
                          </a:solidFill>
                          <a:effectLst/>
                        </a:rPr>
                        <a:t>Учитель сельской местности перевелся на работу учителем в городскую школу</a:t>
                      </a:r>
                    </a:p>
                  </a:txBody>
                  <a:tcPr marL="44167" marR="44167" marT="28709" marB="28709" anchor="ctr">
                    <a:lnL w="9525" cap="flat" cmpd="dbl" algn="ctr">
                      <a:solidFill>
                        <a:srgbClr val="2196F3"/>
                      </a:solidFill>
                      <a:prstDash val="solid"/>
                      <a:round/>
                      <a:headEnd type="none" w="med" len="med"/>
                      <a:tailEnd type="none" w="med" len="med"/>
                    </a:lnL>
                    <a:lnR w="9525" cap="flat" cmpd="dbl" algn="ctr">
                      <a:solidFill>
                        <a:srgbClr val="2196F3"/>
                      </a:solidFill>
                      <a:prstDash val="solid"/>
                      <a:round/>
                      <a:headEnd type="none" w="med" len="med"/>
                      <a:tailEnd type="none" w="med" len="med"/>
                    </a:lnR>
                    <a:lnT w="9525" cap="flat" cmpd="dbl" algn="ctr">
                      <a:solidFill>
                        <a:srgbClr val="2196F3"/>
                      </a:solidFill>
                      <a:prstDash val="solid"/>
                      <a:round/>
                      <a:headEnd type="none" w="med" len="med"/>
                      <a:tailEnd type="none" w="med" len="med"/>
                    </a:lnT>
                    <a:lnB w="9525" cap="flat" cmpd="dbl" algn="ctr">
                      <a:solidFill>
                        <a:srgbClr val="2196F3"/>
                      </a:solidFill>
                      <a:prstDash val="solid"/>
                      <a:round/>
                      <a:headEnd type="none" w="med" len="med"/>
                      <a:tailEnd type="none" w="med" len="med"/>
                    </a:lnB>
                    <a:solidFill>
                      <a:srgbClr val="FFFFFF"/>
                    </a:solidFill>
                  </a:tcPr>
                </a:tc>
                <a:extLst>
                  <a:ext uri="{0D108BD9-81ED-4DB2-BD59-A6C34878D82A}">
                    <a16:rowId xmlns:a16="http://schemas.microsoft.com/office/drawing/2014/main" val="1621586458"/>
                  </a:ext>
                </a:extLst>
              </a:tr>
              <a:tr h="1314968">
                <a:tc vMerge="1">
                  <a:txBody>
                    <a:bodyPr/>
                    <a:lstStyle/>
                    <a:p>
                      <a:endParaRPr lang="ru-RU"/>
                    </a:p>
                  </a:txBody>
                  <a:tcPr/>
                </a:tc>
                <a:tc>
                  <a:txBody>
                    <a:bodyPr/>
                    <a:lstStyle/>
                    <a:p>
                      <a:pPr algn="l" fontAlgn="ctr"/>
                      <a:r>
                        <a:rPr lang="ru-RU" sz="1400" b="1" dirty="0">
                          <a:solidFill>
                            <a:srgbClr val="B8312F"/>
                          </a:solidFill>
                          <a:effectLst/>
                        </a:rPr>
                        <a:t>Вертикальная</a:t>
                      </a:r>
                      <a:endParaRPr lang="ru-RU" sz="1400" dirty="0">
                        <a:solidFill>
                          <a:srgbClr val="101010"/>
                        </a:solidFill>
                        <a:effectLst/>
                      </a:endParaRPr>
                    </a:p>
                  </a:txBody>
                  <a:tcPr marL="44167" marR="44167" marT="28709" marB="28709" anchor="ctr">
                    <a:lnL w="9525" cap="flat" cmpd="dbl" algn="ctr">
                      <a:solidFill>
                        <a:srgbClr val="2196F3"/>
                      </a:solidFill>
                      <a:prstDash val="solid"/>
                      <a:round/>
                      <a:headEnd type="none" w="med" len="med"/>
                      <a:tailEnd type="none" w="med" len="med"/>
                    </a:lnL>
                    <a:lnR w="9525" cap="flat" cmpd="dbl" algn="ctr">
                      <a:solidFill>
                        <a:srgbClr val="2196F3"/>
                      </a:solidFill>
                      <a:prstDash val="solid"/>
                      <a:round/>
                      <a:headEnd type="none" w="med" len="med"/>
                      <a:tailEnd type="none" w="med" len="med"/>
                    </a:lnR>
                    <a:lnT w="9525" cap="flat" cmpd="dbl" algn="ctr">
                      <a:solidFill>
                        <a:srgbClr val="2196F3"/>
                      </a:solidFill>
                      <a:prstDash val="solid"/>
                      <a:round/>
                      <a:headEnd type="none" w="med" len="med"/>
                      <a:tailEnd type="none" w="med" len="med"/>
                    </a:lnT>
                    <a:lnB w="9525" cap="flat" cmpd="dbl" algn="ctr">
                      <a:solidFill>
                        <a:srgbClr val="2196F3"/>
                      </a:solidFill>
                      <a:prstDash val="solid"/>
                      <a:round/>
                      <a:headEnd type="none" w="med" len="med"/>
                      <a:tailEnd type="none" w="med" len="med"/>
                    </a:lnB>
                    <a:solidFill>
                      <a:srgbClr val="F5F5F5"/>
                    </a:solidFill>
                  </a:tcPr>
                </a:tc>
                <a:tc>
                  <a:txBody>
                    <a:bodyPr/>
                    <a:lstStyle/>
                    <a:p>
                      <a:pPr algn="l" fontAlgn="ctr"/>
                      <a:r>
                        <a:rPr lang="ru-RU" sz="1400" dirty="0">
                          <a:solidFill>
                            <a:srgbClr val="101010"/>
                          </a:solidFill>
                          <a:effectLst/>
                        </a:rPr>
                        <a:t>Перемещение вверх (восходящая) или вниз (нисходящая) по социальной лестнице</a:t>
                      </a:r>
                    </a:p>
                  </a:txBody>
                  <a:tcPr marL="44167" marR="44167" marT="28709" marB="28709" anchor="ctr">
                    <a:lnL w="9525" cap="flat" cmpd="dbl" algn="ctr">
                      <a:solidFill>
                        <a:srgbClr val="2196F3"/>
                      </a:solidFill>
                      <a:prstDash val="solid"/>
                      <a:round/>
                      <a:headEnd type="none" w="med" len="med"/>
                      <a:tailEnd type="none" w="med" len="med"/>
                    </a:lnL>
                    <a:lnR w="9525" cap="flat" cmpd="dbl" algn="ctr">
                      <a:solidFill>
                        <a:srgbClr val="2196F3"/>
                      </a:solidFill>
                      <a:prstDash val="solid"/>
                      <a:round/>
                      <a:headEnd type="none" w="med" len="med"/>
                      <a:tailEnd type="none" w="med" len="med"/>
                    </a:lnR>
                    <a:lnT w="9525" cap="flat" cmpd="dbl" algn="ctr">
                      <a:solidFill>
                        <a:srgbClr val="2196F3"/>
                      </a:solidFill>
                      <a:prstDash val="solid"/>
                      <a:round/>
                      <a:headEnd type="none" w="med" len="med"/>
                      <a:tailEnd type="none" w="med" len="med"/>
                    </a:lnT>
                    <a:lnB w="9525" cap="flat" cmpd="dbl" algn="ctr">
                      <a:solidFill>
                        <a:srgbClr val="2196F3"/>
                      </a:solidFill>
                      <a:prstDash val="solid"/>
                      <a:round/>
                      <a:headEnd type="none" w="med" len="med"/>
                      <a:tailEnd type="none" w="med" len="med"/>
                    </a:lnB>
                    <a:solidFill>
                      <a:srgbClr val="F5F5F5"/>
                    </a:solidFill>
                  </a:tcPr>
                </a:tc>
                <a:tc>
                  <a:txBody>
                    <a:bodyPr/>
                    <a:lstStyle/>
                    <a:p>
                      <a:pPr algn="l" fontAlgn="ctr">
                        <a:buFont typeface="Arial" panose="020B0604020202020204" pitchFamily="34" charset="0"/>
                        <a:buChar char="•"/>
                      </a:pPr>
                      <a:r>
                        <a:rPr lang="ru-RU" sz="1400">
                          <a:solidFill>
                            <a:srgbClr val="101010"/>
                          </a:solidFill>
                          <a:effectLst/>
                        </a:rPr>
                        <a:t>Заместитель отдела по продажам стал директором фирмы (восходящая);</a:t>
                      </a:r>
                    </a:p>
                    <a:p>
                      <a:pPr fontAlgn="ctr">
                        <a:buFont typeface="Arial" panose="020B0604020202020204" pitchFamily="34" charset="0"/>
                        <a:buChar char="•"/>
                      </a:pPr>
                      <a:r>
                        <a:rPr lang="ru-RU" sz="1400">
                          <a:solidFill>
                            <a:srgbClr val="101010"/>
                          </a:solidFill>
                          <a:effectLst/>
                        </a:rPr>
                        <a:t>Офицер за нарушение воинского устава был разжалован в рядовые (нисходящая)</a:t>
                      </a:r>
                    </a:p>
                  </a:txBody>
                  <a:tcPr marL="44167" marR="44167" marT="28709" marB="28709" anchor="ctr">
                    <a:lnL w="9525" cap="flat" cmpd="dbl" algn="ctr">
                      <a:solidFill>
                        <a:srgbClr val="2196F3"/>
                      </a:solidFill>
                      <a:prstDash val="solid"/>
                      <a:round/>
                      <a:headEnd type="none" w="med" len="med"/>
                      <a:tailEnd type="none" w="med" len="med"/>
                    </a:lnL>
                    <a:lnR w="9525" cap="flat" cmpd="dbl" algn="ctr">
                      <a:solidFill>
                        <a:srgbClr val="2196F3"/>
                      </a:solidFill>
                      <a:prstDash val="solid"/>
                      <a:round/>
                      <a:headEnd type="none" w="med" len="med"/>
                      <a:tailEnd type="none" w="med" len="med"/>
                    </a:lnR>
                    <a:lnT w="9525" cap="flat" cmpd="dbl" algn="ctr">
                      <a:solidFill>
                        <a:srgbClr val="2196F3"/>
                      </a:solidFill>
                      <a:prstDash val="solid"/>
                      <a:round/>
                      <a:headEnd type="none" w="med" len="med"/>
                      <a:tailEnd type="none" w="med" len="med"/>
                    </a:lnT>
                    <a:lnB w="9525" cap="flat" cmpd="dbl" algn="ctr">
                      <a:solidFill>
                        <a:srgbClr val="2196F3"/>
                      </a:solidFill>
                      <a:prstDash val="solid"/>
                      <a:round/>
                      <a:headEnd type="none" w="med" len="med"/>
                      <a:tailEnd type="none" w="med" len="med"/>
                    </a:lnB>
                    <a:solidFill>
                      <a:srgbClr val="F5F5F5"/>
                    </a:solidFill>
                  </a:tcPr>
                </a:tc>
                <a:extLst>
                  <a:ext uri="{0D108BD9-81ED-4DB2-BD59-A6C34878D82A}">
                    <a16:rowId xmlns:a16="http://schemas.microsoft.com/office/drawing/2014/main" val="980417359"/>
                  </a:ext>
                </a:extLst>
              </a:tr>
              <a:tr h="320687">
                <a:tc rowSpan="2">
                  <a:txBody>
                    <a:bodyPr/>
                    <a:lstStyle/>
                    <a:p>
                      <a:pPr algn="l" fontAlgn="ctr"/>
                      <a:r>
                        <a:rPr lang="ru-RU" sz="1400" b="1">
                          <a:solidFill>
                            <a:srgbClr val="475577"/>
                          </a:solidFill>
                          <a:effectLst/>
                        </a:rPr>
                        <a:t>2.</a:t>
                      </a:r>
                      <a:endParaRPr lang="ru-RU" sz="1400">
                        <a:solidFill>
                          <a:srgbClr val="101010"/>
                        </a:solidFill>
                        <a:effectLst/>
                      </a:endParaRPr>
                    </a:p>
                  </a:txBody>
                  <a:tcPr marL="44167" marR="44167" marT="28709" marB="28709" anchor="ctr">
                    <a:lnL w="9525" cap="flat" cmpd="dbl" algn="ctr">
                      <a:solidFill>
                        <a:srgbClr val="2196F3"/>
                      </a:solidFill>
                      <a:prstDash val="solid"/>
                      <a:round/>
                      <a:headEnd type="none" w="med" len="med"/>
                      <a:tailEnd type="none" w="med" len="med"/>
                    </a:lnL>
                    <a:lnR w="9525" cap="flat" cmpd="dbl" algn="ctr">
                      <a:solidFill>
                        <a:srgbClr val="2196F3"/>
                      </a:solidFill>
                      <a:prstDash val="solid"/>
                      <a:round/>
                      <a:headEnd type="none" w="med" len="med"/>
                      <a:tailEnd type="none" w="med" len="med"/>
                    </a:lnR>
                    <a:lnT w="9525" cap="flat" cmpd="dbl" algn="ctr">
                      <a:solidFill>
                        <a:srgbClr val="2196F3"/>
                      </a:solidFill>
                      <a:prstDash val="solid"/>
                      <a:round/>
                      <a:headEnd type="none" w="med" len="med"/>
                      <a:tailEnd type="none" w="med" len="med"/>
                    </a:lnT>
                    <a:lnB w="9525" cap="flat" cmpd="dbl" algn="ctr">
                      <a:solidFill>
                        <a:srgbClr val="2196F3"/>
                      </a:solidFill>
                      <a:prstDash val="solid"/>
                      <a:round/>
                      <a:headEnd type="none" w="med" len="med"/>
                      <a:tailEnd type="none" w="med" len="med"/>
                    </a:lnB>
                    <a:solidFill>
                      <a:srgbClr val="FFFFFF"/>
                    </a:solidFill>
                  </a:tcPr>
                </a:tc>
                <a:tc>
                  <a:txBody>
                    <a:bodyPr/>
                    <a:lstStyle/>
                    <a:p>
                      <a:pPr algn="l" fontAlgn="ctr"/>
                      <a:r>
                        <a:rPr lang="ru-RU" sz="1400" b="1" dirty="0">
                          <a:solidFill>
                            <a:srgbClr val="B8312F"/>
                          </a:solidFill>
                          <a:effectLst/>
                        </a:rPr>
                        <a:t>Индивидуальная</a:t>
                      </a:r>
                      <a:endParaRPr lang="ru-RU" sz="1400" dirty="0">
                        <a:solidFill>
                          <a:srgbClr val="101010"/>
                        </a:solidFill>
                        <a:effectLst/>
                      </a:endParaRPr>
                    </a:p>
                  </a:txBody>
                  <a:tcPr marL="44167" marR="44167" marT="28709" marB="28709" anchor="ctr">
                    <a:lnL w="9525" cap="flat" cmpd="dbl" algn="ctr">
                      <a:solidFill>
                        <a:srgbClr val="2196F3"/>
                      </a:solidFill>
                      <a:prstDash val="solid"/>
                      <a:round/>
                      <a:headEnd type="none" w="med" len="med"/>
                      <a:tailEnd type="none" w="med" len="med"/>
                    </a:lnL>
                    <a:lnR w="9525" cap="flat" cmpd="dbl" algn="ctr">
                      <a:solidFill>
                        <a:srgbClr val="2196F3"/>
                      </a:solidFill>
                      <a:prstDash val="solid"/>
                      <a:round/>
                      <a:headEnd type="none" w="med" len="med"/>
                      <a:tailEnd type="none" w="med" len="med"/>
                    </a:lnR>
                    <a:lnT w="9525" cap="flat" cmpd="dbl" algn="ctr">
                      <a:solidFill>
                        <a:srgbClr val="2196F3"/>
                      </a:solidFill>
                      <a:prstDash val="solid"/>
                      <a:round/>
                      <a:headEnd type="none" w="med" len="med"/>
                      <a:tailEnd type="none" w="med" len="med"/>
                    </a:lnT>
                    <a:lnB w="9525" cap="flat" cmpd="dbl" algn="ctr">
                      <a:solidFill>
                        <a:srgbClr val="2196F3"/>
                      </a:solidFill>
                      <a:prstDash val="solid"/>
                      <a:round/>
                      <a:headEnd type="none" w="med" len="med"/>
                      <a:tailEnd type="none" w="med" len="med"/>
                    </a:lnB>
                    <a:solidFill>
                      <a:srgbClr val="FFFFFF"/>
                    </a:solidFill>
                  </a:tcPr>
                </a:tc>
                <a:tc>
                  <a:txBody>
                    <a:bodyPr/>
                    <a:lstStyle/>
                    <a:p>
                      <a:pPr algn="l" fontAlgn="ctr"/>
                      <a:r>
                        <a:rPr lang="ru-RU" sz="1400">
                          <a:solidFill>
                            <a:srgbClr val="101010"/>
                          </a:solidFill>
                          <a:effectLst/>
                        </a:rPr>
                        <a:t>Перемещение одного человека</a:t>
                      </a:r>
                    </a:p>
                  </a:txBody>
                  <a:tcPr marL="44167" marR="44167" marT="28709" marB="28709" anchor="ctr">
                    <a:lnL w="9525" cap="flat" cmpd="dbl" algn="ctr">
                      <a:solidFill>
                        <a:srgbClr val="2196F3"/>
                      </a:solidFill>
                      <a:prstDash val="solid"/>
                      <a:round/>
                      <a:headEnd type="none" w="med" len="med"/>
                      <a:tailEnd type="none" w="med" len="med"/>
                    </a:lnL>
                    <a:lnR w="9525" cap="flat" cmpd="dbl" algn="ctr">
                      <a:solidFill>
                        <a:srgbClr val="2196F3"/>
                      </a:solidFill>
                      <a:prstDash val="solid"/>
                      <a:round/>
                      <a:headEnd type="none" w="med" len="med"/>
                      <a:tailEnd type="none" w="med" len="med"/>
                    </a:lnR>
                    <a:lnT w="9525" cap="flat" cmpd="dbl" algn="ctr">
                      <a:solidFill>
                        <a:srgbClr val="2196F3"/>
                      </a:solidFill>
                      <a:prstDash val="solid"/>
                      <a:round/>
                      <a:headEnd type="none" w="med" len="med"/>
                      <a:tailEnd type="none" w="med" len="med"/>
                    </a:lnT>
                    <a:lnB w="9525" cap="flat" cmpd="dbl" algn="ctr">
                      <a:solidFill>
                        <a:srgbClr val="2196F3"/>
                      </a:solidFill>
                      <a:prstDash val="solid"/>
                      <a:round/>
                      <a:headEnd type="none" w="med" len="med"/>
                      <a:tailEnd type="none" w="med" len="med"/>
                    </a:lnB>
                    <a:solidFill>
                      <a:srgbClr val="FFFFFF"/>
                    </a:solidFill>
                  </a:tcPr>
                </a:tc>
                <a:tc>
                  <a:txBody>
                    <a:bodyPr/>
                    <a:lstStyle/>
                    <a:p>
                      <a:pPr algn="l" fontAlgn="ctr">
                        <a:buFont typeface="Arial" panose="020B0604020202020204" pitchFamily="34" charset="0"/>
                        <a:buChar char="•"/>
                      </a:pPr>
                      <a:r>
                        <a:rPr lang="ru-RU" sz="1400">
                          <a:solidFill>
                            <a:srgbClr val="101010"/>
                          </a:solidFill>
                          <a:effectLst/>
                        </a:rPr>
                        <a:t>Иванов перевелся на другую работу</a:t>
                      </a:r>
                    </a:p>
                  </a:txBody>
                  <a:tcPr marL="44167" marR="44167" marT="28709" marB="28709" anchor="ctr">
                    <a:lnL w="9525" cap="flat" cmpd="dbl" algn="ctr">
                      <a:solidFill>
                        <a:srgbClr val="2196F3"/>
                      </a:solidFill>
                      <a:prstDash val="solid"/>
                      <a:round/>
                      <a:headEnd type="none" w="med" len="med"/>
                      <a:tailEnd type="none" w="med" len="med"/>
                    </a:lnL>
                    <a:lnR w="9525" cap="flat" cmpd="dbl" algn="ctr">
                      <a:solidFill>
                        <a:srgbClr val="2196F3"/>
                      </a:solidFill>
                      <a:prstDash val="solid"/>
                      <a:round/>
                      <a:headEnd type="none" w="med" len="med"/>
                      <a:tailEnd type="none" w="med" len="med"/>
                    </a:lnR>
                    <a:lnT w="9525" cap="flat" cmpd="dbl" algn="ctr">
                      <a:solidFill>
                        <a:srgbClr val="2196F3"/>
                      </a:solidFill>
                      <a:prstDash val="solid"/>
                      <a:round/>
                      <a:headEnd type="none" w="med" len="med"/>
                      <a:tailEnd type="none" w="med" len="med"/>
                    </a:lnT>
                    <a:lnB w="9525" cap="flat" cmpd="dbl" algn="ctr">
                      <a:solidFill>
                        <a:srgbClr val="2196F3"/>
                      </a:solidFill>
                      <a:prstDash val="solid"/>
                      <a:round/>
                      <a:headEnd type="none" w="med" len="med"/>
                      <a:tailEnd type="none" w="med" len="med"/>
                    </a:lnB>
                    <a:solidFill>
                      <a:srgbClr val="FFFFFF"/>
                    </a:solidFill>
                  </a:tcPr>
                </a:tc>
                <a:extLst>
                  <a:ext uri="{0D108BD9-81ED-4DB2-BD59-A6C34878D82A}">
                    <a16:rowId xmlns:a16="http://schemas.microsoft.com/office/drawing/2014/main" val="1280605982"/>
                  </a:ext>
                </a:extLst>
              </a:tr>
              <a:tr h="320687">
                <a:tc vMerge="1">
                  <a:txBody>
                    <a:bodyPr/>
                    <a:lstStyle/>
                    <a:p>
                      <a:endParaRPr lang="ru-RU"/>
                    </a:p>
                  </a:txBody>
                  <a:tcPr/>
                </a:tc>
                <a:tc>
                  <a:txBody>
                    <a:bodyPr/>
                    <a:lstStyle/>
                    <a:p>
                      <a:pPr algn="l" fontAlgn="ctr"/>
                      <a:r>
                        <a:rPr lang="ru-RU" sz="1400" b="1">
                          <a:solidFill>
                            <a:srgbClr val="B8312F"/>
                          </a:solidFill>
                          <a:effectLst/>
                        </a:rPr>
                        <a:t>Групповая</a:t>
                      </a:r>
                      <a:endParaRPr lang="ru-RU" sz="1400">
                        <a:solidFill>
                          <a:srgbClr val="101010"/>
                        </a:solidFill>
                        <a:effectLst/>
                      </a:endParaRPr>
                    </a:p>
                  </a:txBody>
                  <a:tcPr marL="44167" marR="44167" marT="28709" marB="28709" anchor="ctr">
                    <a:lnL w="9525" cap="flat" cmpd="dbl" algn="ctr">
                      <a:solidFill>
                        <a:srgbClr val="2196F3"/>
                      </a:solidFill>
                      <a:prstDash val="solid"/>
                      <a:round/>
                      <a:headEnd type="none" w="med" len="med"/>
                      <a:tailEnd type="none" w="med" len="med"/>
                    </a:lnL>
                    <a:lnR w="9525" cap="flat" cmpd="dbl" algn="ctr">
                      <a:solidFill>
                        <a:srgbClr val="2196F3"/>
                      </a:solidFill>
                      <a:prstDash val="solid"/>
                      <a:round/>
                      <a:headEnd type="none" w="med" len="med"/>
                      <a:tailEnd type="none" w="med" len="med"/>
                    </a:lnR>
                    <a:lnT w="9525" cap="flat" cmpd="dbl" algn="ctr">
                      <a:solidFill>
                        <a:srgbClr val="2196F3"/>
                      </a:solidFill>
                      <a:prstDash val="solid"/>
                      <a:round/>
                      <a:headEnd type="none" w="med" len="med"/>
                      <a:tailEnd type="none" w="med" len="med"/>
                    </a:lnT>
                    <a:lnB w="9525" cap="flat" cmpd="dbl" algn="ctr">
                      <a:solidFill>
                        <a:srgbClr val="2196F3"/>
                      </a:solidFill>
                      <a:prstDash val="solid"/>
                      <a:round/>
                      <a:headEnd type="none" w="med" len="med"/>
                      <a:tailEnd type="none" w="med" len="med"/>
                    </a:lnB>
                    <a:solidFill>
                      <a:srgbClr val="F5F5F5"/>
                    </a:solidFill>
                  </a:tcPr>
                </a:tc>
                <a:tc>
                  <a:txBody>
                    <a:bodyPr/>
                    <a:lstStyle/>
                    <a:p>
                      <a:pPr algn="l" fontAlgn="ctr"/>
                      <a:r>
                        <a:rPr lang="ru-RU" sz="1400" dirty="0">
                          <a:solidFill>
                            <a:srgbClr val="101010"/>
                          </a:solidFill>
                          <a:effectLst/>
                        </a:rPr>
                        <a:t>Перемещение группы</a:t>
                      </a:r>
                    </a:p>
                  </a:txBody>
                  <a:tcPr marL="44167" marR="44167" marT="28709" marB="28709" anchor="ctr">
                    <a:lnL w="9525" cap="flat" cmpd="dbl" algn="ctr">
                      <a:solidFill>
                        <a:srgbClr val="2196F3"/>
                      </a:solidFill>
                      <a:prstDash val="solid"/>
                      <a:round/>
                      <a:headEnd type="none" w="med" len="med"/>
                      <a:tailEnd type="none" w="med" len="med"/>
                    </a:lnL>
                    <a:lnR w="9525" cap="flat" cmpd="dbl" algn="ctr">
                      <a:solidFill>
                        <a:srgbClr val="2196F3"/>
                      </a:solidFill>
                      <a:prstDash val="solid"/>
                      <a:round/>
                      <a:headEnd type="none" w="med" len="med"/>
                      <a:tailEnd type="none" w="med" len="med"/>
                    </a:lnR>
                    <a:lnT w="9525" cap="flat" cmpd="dbl" algn="ctr">
                      <a:solidFill>
                        <a:srgbClr val="2196F3"/>
                      </a:solidFill>
                      <a:prstDash val="solid"/>
                      <a:round/>
                      <a:headEnd type="none" w="med" len="med"/>
                      <a:tailEnd type="none" w="med" len="med"/>
                    </a:lnT>
                    <a:lnB w="9525" cap="flat" cmpd="dbl" algn="ctr">
                      <a:solidFill>
                        <a:srgbClr val="2196F3"/>
                      </a:solidFill>
                      <a:prstDash val="solid"/>
                      <a:round/>
                      <a:headEnd type="none" w="med" len="med"/>
                      <a:tailEnd type="none" w="med" len="med"/>
                    </a:lnB>
                    <a:solidFill>
                      <a:srgbClr val="F5F5F5"/>
                    </a:solidFill>
                  </a:tcPr>
                </a:tc>
                <a:tc>
                  <a:txBody>
                    <a:bodyPr/>
                    <a:lstStyle/>
                    <a:p>
                      <a:pPr algn="l" fontAlgn="ctr">
                        <a:buFont typeface="Arial" panose="020B0604020202020204" pitchFamily="34" charset="0"/>
                        <a:buChar char="•"/>
                      </a:pPr>
                      <a:r>
                        <a:rPr lang="ru-RU" sz="1400">
                          <a:solidFill>
                            <a:srgbClr val="101010"/>
                          </a:solidFill>
                          <a:effectLst/>
                        </a:rPr>
                        <a:t>Туристы из России поехали в Египет</a:t>
                      </a:r>
                    </a:p>
                  </a:txBody>
                  <a:tcPr marL="44167" marR="44167" marT="28709" marB="28709" anchor="ctr">
                    <a:lnL w="9525" cap="flat" cmpd="dbl" algn="ctr">
                      <a:solidFill>
                        <a:srgbClr val="2196F3"/>
                      </a:solidFill>
                      <a:prstDash val="solid"/>
                      <a:round/>
                      <a:headEnd type="none" w="med" len="med"/>
                      <a:tailEnd type="none" w="med" len="med"/>
                    </a:lnL>
                    <a:lnR w="9525" cap="flat" cmpd="dbl" algn="ctr">
                      <a:solidFill>
                        <a:srgbClr val="2196F3"/>
                      </a:solidFill>
                      <a:prstDash val="solid"/>
                      <a:round/>
                      <a:headEnd type="none" w="med" len="med"/>
                      <a:tailEnd type="none" w="med" len="med"/>
                    </a:lnR>
                    <a:lnT w="9525" cap="flat" cmpd="dbl" algn="ctr">
                      <a:solidFill>
                        <a:srgbClr val="2196F3"/>
                      </a:solidFill>
                      <a:prstDash val="solid"/>
                      <a:round/>
                      <a:headEnd type="none" w="med" len="med"/>
                      <a:tailEnd type="none" w="med" len="med"/>
                    </a:lnT>
                    <a:lnB w="9525" cap="flat" cmpd="dbl" algn="ctr">
                      <a:solidFill>
                        <a:srgbClr val="2196F3"/>
                      </a:solidFill>
                      <a:prstDash val="solid"/>
                      <a:round/>
                      <a:headEnd type="none" w="med" len="med"/>
                      <a:tailEnd type="none" w="med" len="med"/>
                    </a:lnB>
                    <a:solidFill>
                      <a:srgbClr val="F5F5F5"/>
                    </a:solidFill>
                  </a:tcPr>
                </a:tc>
                <a:extLst>
                  <a:ext uri="{0D108BD9-81ED-4DB2-BD59-A6C34878D82A}">
                    <a16:rowId xmlns:a16="http://schemas.microsoft.com/office/drawing/2014/main" val="620920847"/>
                  </a:ext>
                </a:extLst>
              </a:tr>
              <a:tr h="541638">
                <a:tc rowSpan="2">
                  <a:txBody>
                    <a:bodyPr/>
                    <a:lstStyle/>
                    <a:p>
                      <a:pPr algn="l" fontAlgn="ctr"/>
                      <a:r>
                        <a:rPr lang="ru-RU" sz="1400" b="1">
                          <a:solidFill>
                            <a:srgbClr val="475577"/>
                          </a:solidFill>
                          <a:effectLst/>
                        </a:rPr>
                        <a:t>3.</a:t>
                      </a:r>
                      <a:endParaRPr lang="ru-RU" sz="1400">
                        <a:solidFill>
                          <a:srgbClr val="101010"/>
                        </a:solidFill>
                        <a:effectLst/>
                      </a:endParaRPr>
                    </a:p>
                  </a:txBody>
                  <a:tcPr marL="44167" marR="44167" marT="28709" marB="28709" anchor="ctr">
                    <a:lnL w="9525" cap="flat" cmpd="dbl" algn="ctr">
                      <a:solidFill>
                        <a:srgbClr val="2196F3"/>
                      </a:solidFill>
                      <a:prstDash val="solid"/>
                      <a:round/>
                      <a:headEnd type="none" w="med" len="med"/>
                      <a:tailEnd type="none" w="med" len="med"/>
                    </a:lnL>
                    <a:lnR w="9525" cap="flat" cmpd="dbl" algn="ctr">
                      <a:solidFill>
                        <a:srgbClr val="2196F3"/>
                      </a:solidFill>
                      <a:prstDash val="solid"/>
                      <a:round/>
                      <a:headEnd type="none" w="med" len="med"/>
                      <a:tailEnd type="none" w="med" len="med"/>
                    </a:lnR>
                    <a:lnT w="9525" cap="flat" cmpd="dbl" algn="ctr">
                      <a:solidFill>
                        <a:srgbClr val="2196F3"/>
                      </a:solidFill>
                      <a:prstDash val="solid"/>
                      <a:round/>
                      <a:headEnd type="none" w="med" len="med"/>
                      <a:tailEnd type="none" w="med" len="med"/>
                    </a:lnT>
                    <a:lnB w="9525" cap="flat" cmpd="sng" algn="ctr">
                      <a:solidFill>
                        <a:srgbClr val="F5F5F5"/>
                      </a:solidFill>
                      <a:prstDash val="solid"/>
                      <a:round/>
                      <a:headEnd type="none" w="med" len="med"/>
                      <a:tailEnd type="none" w="med" len="med"/>
                    </a:lnB>
                    <a:solidFill>
                      <a:srgbClr val="FFFFFF"/>
                    </a:solidFill>
                  </a:tcPr>
                </a:tc>
                <a:tc>
                  <a:txBody>
                    <a:bodyPr/>
                    <a:lstStyle/>
                    <a:p>
                      <a:pPr algn="l" fontAlgn="ctr"/>
                      <a:r>
                        <a:rPr lang="ru-RU" sz="1400" b="1">
                          <a:solidFill>
                            <a:srgbClr val="B8312F"/>
                          </a:solidFill>
                          <a:effectLst/>
                        </a:rPr>
                        <a:t>Внутрипоколенная</a:t>
                      </a:r>
                      <a:endParaRPr lang="ru-RU" sz="1400">
                        <a:solidFill>
                          <a:srgbClr val="101010"/>
                        </a:solidFill>
                        <a:effectLst/>
                      </a:endParaRPr>
                    </a:p>
                  </a:txBody>
                  <a:tcPr marL="44167" marR="44167" marT="28709" marB="28709" anchor="ctr">
                    <a:lnL w="9525" cap="flat" cmpd="dbl" algn="ctr">
                      <a:solidFill>
                        <a:srgbClr val="2196F3"/>
                      </a:solidFill>
                      <a:prstDash val="solid"/>
                      <a:round/>
                      <a:headEnd type="none" w="med" len="med"/>
                      <a:tailEnd type="none" w="med" len="med"/>
                    </a:lnL>
                    <a:lnR w="9525" cap="flat" cmpd="dbl" algn="ctr">
                      <a:solidFill>
                        <a:srgbClr val="2196F3"/>
                      </a:solidFill>
                      <a:prstDash val="solid"/>
                      <a:round/>
                      <a:headEnd type="none" w="med" len="med"/>
                      <a:tailEnd type="none" w="med" len="med"/>
                    </a:lnR>
                    <a:lnT w="9525" cap="flat" cmpd="dbl" algn="ctr">
                      <a:solidFill>
                        <a:srgbClr val="2196F3"/>
                      </a:solidFill>
                      <a:prstDash val="solid"/>
                      <a:round/>
                      <a:headEnd type="none" w="med" len="med"/>
                      <a:tailEnd type="none" w="med" len="med"/>
                    </a:lnT>
                    <a:lnB w="9525" cap="flat" cmpd="dbl" algn="ctr">
                      <a:solidFill>
                        <a:srgbClr val="2196F3"/>
                      </a:solidFill>
                      <a:prstDash val="solid"/>
                      <a:round/>
                      <a:headEnd type="none" w="med" len="med"/>
                      <a:tailEnd type="none" w="med" len="med"/>
                    </a:lnB>
                    <a:solidFill>
                      <a:srgbClr val="FFFFFF"/>
                    </a:solidFill>
                  </a:tcPr>
                </a:tc>
                <a:tc>
                  <a:txBody>
                    <a:bodyPr/>
                    <a:lstStyle/>
                    <a:p>
                      <a:pPr algn="l" fontAlgn="ctr"/>
                      <a:r>
                        <a:rPr lang="ru-RU" sz="1400" dirty="0">
                          <a:solidFill>
                            <a:srgbClr val="101010"/>
                          </a:solidFill>
                          <a:effectLst/>
                        </a:rPr>
                        <a:t>Изменение социального статуса внутри одного поколения</a:t>
                      </a:r>
                    </a:p>
                  </a:txBody>
                  <a:tcPr marL="44167" marR="44167" marT="28709" marB="28709" anchor="ctr">
                    <a:lnL w="9525" cap="flat" cmpd="dbl" algn="ctr">
                      <a:solidFill>
                        <a:srgbClr val="2196F3"/>
                      </a:solidFill>
                      <a:prstDash val="solid"/>
                      <a:round/>
                      <a:headEnd type="none" w="med" len="med"/>
                      <a:tailEnd type="none" w="med" len="med"/>
                    </a:lnL>
                    <a:lnR w="9525" cap="flat" cmpd="dbl" algn="ctr">
                      <a:solidFill>
                        <a:srgbClr val="2196F3"/>
                      </a:solidFill>
                      <a:prstDash val="solid"/>
                      <a:round/>
                      <a:headEnd type="none" w="med" len="med"/>
                      <a:tailEnd type="none" w="med" len="med"/>
                    </a:lnR>
                    <a:lnT w="9525" cap="flat" cmpd="dbl" algn="ctr">
                      <a:solidFill>
                        <a:srgbClr val="2196F3"/>
                      </a:solidFill>
                      <a:prstDash val="solid"/>
                      <a:round/>
                      <a:headEnd type="none" w="med" len="med"/>
                      <a:tailEnd type="none" w="med" len="med"/>
                    </a:lnT>
                    <a:lnB w="9525" cap="flat" cmpd="dbl" algn="ctr">
                      <a:solidFill>
                        <a:srgbClr val="2196F3"/>
                      </a:solidFill>
                      <a:prstDash val="solid"/>
                      <a:round/>
                      <a:headEnd type="none" w="med" len="med"/>
                      <a:tailEnd type="none" w="med" len="med"/>
                    </a:lnB>
                    <a:solidFill>
                      <a:srgbClr val="FFFFFF"/>
                    </a:solidFill>
                  </a:tcPr>
                </a:tc>
                <a:tc>
                  <a:txBody>
                    <a:bodyPr/>
                    <a:lstStyle/>
                    <a:p>
                      <a:pPr algn="l" fontAlgn="ctr">
                        <a:buFont typeface="Arial" panose="020B0604020202020204" pitchFamily="34" charset="0"/>
                        <a:buChar char="•"/>
                      </a:pPr>
                      <a:r>
                        <a:rPr lang="ru-RU" sz="1400">
                          <a:solidFill>
                            <a:srgbClr val="101010"/>
                          </a:solidFill>
                          <a:effectLst/>
                        </a:rPr>
                        <a:t>Инженер стал начальником цеха</a:t>
                      </a:r>
                    </a:p>
                  </a:txBody>
                  <a:tcPr marL="44167" marR="44167" marT="28709" marB="28709" anchor="ctr">
                    <a:lnL w="9525" cap="flat" cmpd="dbl" algn="ctr">
                      <a:solidFill>
                        <a:srgbClr val="2196F3"/>
                      </a:solidFill>
                      <a:prstDash val="solid"/>
                      <a:round/>
                      <a:headEnd type="none" w="med" len="med"/>
                      <a:tailEnd type="none" w="med" len="med"/>
                    </a:lnL>
                    <a:lnR w="9525" cap="flat" cmpd="dbl" algn="ctr">
                      <a:solidFill>
                        <a:srgbClr val="2196F3"/>
                      </a:solidFill>
                      <a:prstDash val="solid"/>
                      <a:round/>
                      <a:headEnd type="none" w="med" len="med"/>
                      <a:tailEnd type="none" w="med" len="med"/>
                    </a:lnR>
                    <a:lnT w="9525" cap="flat" cmpd="dbl" algn="ctr">
                      <a:solidFill>
                        <a:srgbClr val="2196F3"/>
                      </a:solidFill>
                      <a:prstDash val="solid"/>
                      <a:round/>
                      <a:headEnd type="none" w="med" len="med"/>
                      <a:tailEnd type="none" w="med" len="med"/>
                    </a:lnT>
                    <a:lnB w="9525" cap="flat" cmpd="dbl" algn="ctr">
                      <a:solidFill>
                        <a:srgbClr val="2196F3"/>
                      </a:solidFill>
                      <a:prstDash val="solid"/>
                      <a:round/>
                      <a:headEnd type="none" w="med" len="med"/>
                      <a:tailEnd type="none" w="med" len="med"/>
                    </a:lnB>
                    <a:solidFill>
                      <a:srgbClr val="FFFFFF"/>
                    </a:solidFill>
                  </a:tcPr>
                </a:tc>
                <a:extLst>
                  <a:ext uri="{0D108BD9-81ED-4DB2-BD59-A6C34878D82A}">
                    <a16:rowId xmlns:a16="http://schemas.microsoft.com/office/drawing/2014/main" val="2025007661"/>
                  </a:ext>
                </a:extLst>
              </a:tr>
              <a:tr h="762590">
                <a:tc vMerge="1">
                  <a:txBody>
                    <a:bodyPr/>
                    <a:lstStyle/>
                    <a:p>
                      <a:endParaRPr lang="ru-RU"/>
                    </a:p>
                  </a:txBody>
                  <a:tcPr/>
                </a:tc>
                <a:tc>
                  <a:txBody>
                    <a:bodyPr/>
                    <a:lstStyle/>
                    <a:p>
                      <a:pPr algn="l" fontAlgn="ctr"/>
                      <a:r>
                        <a:rPr lang="ru-RU" sz="1400" b="1">
                          <a:solidFill>
                            <a:srgbClr val="B8312F"/>
                          </a:solidFill>
                          <a:effectLst/>
                        </a:rPr>
                        <a:t>Межпоколенная</a:t>
                      </a:r>
                      <a:endParaRPr lang="ru-RU" sz="1400">
                        <a:solidFill>
                          <a:srgbClr val="101010"/>
                        </a:solidFill>
                        <a:effectLst/>
                      </a:endParaRPr>
                    </a:p>
                  </a:txBody>
                  <a:tcPr marL="44167" marR="44167" marT="28709" marB="28709" anchor="ctr">
                    <a:lnL w="9525" cap="flat" cmpd="dbl" algn="ctr">
                      <a:solidFill>
                        <a:srgbClr val="2196F3"/>
                      </a:solidFill>
                      <a:prstDash val="solid"/>
                      <a:round/>
                      <a:headEnd type="none" w="med" len="med"/>
                      <a:tailEnd type="none" w="med" len="med"/>
                    </a:lnL>
                    <a:lnR w="9525" cap="flat" cmpd="dbl" algn="ctr">
                      <a:solidFill>
                        <a:srgbClr val="2196F3"/>
                      </a:solidFill>
                      <a:prstDash val="solid"/>
                      <a:round/>
                      <a:headEnd type="none" w="med" len="med"/>
                      <a:tailEnd type="none" w="med" len="med"/>
                    </a:lnR>
                    <a:lnT w="9525" cap="flat" cmpd="dbl" algn="ctr">
                      <a:solidFill>
                        <a:srgbClr val="2196F3"/>
                      </a:solidFill>
                      <a:prstDash val="solid"/>
                      <a:round/>
                      <a:headEnd type="none" w="med" len="med"/>
                      <a:tailEnd type="none" w="med" len="med"/>
                    </a:lnT>
                    <a:lnB w="9525" cap="flat" cmpd="sng" algn="ctr">
                      <a:solidFill>
                        <a:srgbClr val="F5F5F5"/>
                      </a:solidFill>
                      <a:prstDash val="solid"/>
                      <a:round/>
                      <a:headEnd type="none" w="med" len="med"/>
                      <a:tailEnd type="none" w="med" len="med"/>
                    </a:lnB>
                    <a:solidFill>
                      <a:srgbClr val="F5F5F5"/>
                    </a:solidFill>
                  </a:tcPr>
                </a:tc>
                <a:tc>
                  <a:txBody>
                    <a:bodyPr/>
                    <a:lstStyle/>
                    <a:p>
                      <a:pPr algn="l" fontAlgn="ctr"/>
                      <a:r>
                        <a:rPr lang="ru-RU" sz="1400" dirty="0">
                          <a:solidFill>
                            <a:srgbClr val="101010"/>
                          </a:solidFill>
                          <a:effectLst/>
                        </a:rPr>
                        <a:t>Отличие социального статуса различных поколений</a:t>
                      </a:r>
                    </a:p>
                    <a:p>
                      <a:pPr algn="l" fontAlgn="ctr"/>
                      <a:r>
                        <a:rPr lang="ru-RU" sz="1400" dirty="0">
                          <a:solidFill>
                            <a:srgbClr val="101010"/>
                          </a:solidFill>
                          <a:effectLst/>
                        </a:rPr>
                        <a:t/>
                      </a:r>
                      <a:br>
                        <a:rPr lang="ru-RU" sz="1400" dirty="0">
                          <a:solidFill>
                            <a:srgbClr val="101010"/>
                          </a:solidFill>
                          <a:effectLst/>
                        </a:rPr>
                      </a:br>
                      <a:endParaRPr lang="ru-RU" sz="1400" dirty="0">
                        <a:solidFill>
                          <a:srgbClr val="101010"/>
                        </a:solidFill>
                        <a:effectLst/>
                      </a:endParaRPr>
                    </a:p>
                  </a:txBody>
                  <a:tcPr marL="44167" marR="44167" marT="28709" marB="28709" anchor="ctr">
                    <a:lnL w="9525" cap="flat" cmpd="dbl" algn="ctr">
                      <a:solidFill>
                        <a:srgbClr val="2196F3"/>
                      </a:solidFill>
                      <a:prstDash val="solid"/>
                      <a:round/>
                      <a:headEnd type="none" w="med" len="med"/>
                      <a:tailEnd type="none" w="med" len="med"/>
                    </a:lnL>
                    <a:lnR w="9525" cap="flat" cmpd="dbl" algn="ctr">
                      <a:solidFill>
                        <a:srgbClr val="2196F3"/>
                      </a:solidFill>
                      <a:prstDash val="solid"/>
                      <a:round/>
                      <a:headEnd type="none" w="med" len="med"/>
                      <a:tailEnd type="none" w="med" len="med"/>
                    </a:lnR>
                    <a:lnT w="9525" cap="flat" cmpd="dbl" algn="ctr">
                      <a:solidFill>
                        <a:srgbClr val="2196F3"/>
                      </a:solidFill>
                      <a:prstDash val="solid"/>
                      <a:round/>
                      <a:headEnd type="none" w="med" len="med"/>
                      <a:tailEnd type="none" w="med" len="med"/>
                    </a:lnT>
                    <a:lnB w="9525" cap="flat" cmpd="sng" algn="ctr">
                      <a:solidFill>
                        <a:srgbClr val="F5F5F5"/>
                      </a:solidFill>
                      <a:prstDash val="solid"/>
                      <a:round/>
                      <a:headEnd type="none" w="med" len="med"/>
                      <a:tailEnd type="none" w="med" len="med"/>
                    </a:lnB>
                    <a:solidFill>
                      <a:srgbClr val="F5F5F5"/>
                    </a:solidFill>
                  </a:tcPr>
                </a:tc>
                <a:tc>
                  <a:txBody>
                    <a:bodyPr/>
                    <a:lstStyle/>
                    <a:p>
                      <a:pPr algn="l" fontAlgn="ctr">
                        <a:buFont typeface="Arial" panose="020B0604020202020204" pitchFamily="34" charset="0"/>
                        <a:buChar char="•"/>
                      </a:pPr>
                      <a:r>
                        <a:rPr lang="ru-RU" sz="1400">
                          <a:solidFill>
                            <a:srgbClr val="101010"/>
                          </a:solidFill>
                          <a:effectLst/>
                        </a:rPr>
                        <a:t>Сын крестьянина стал банкиром</a:t>
                      </a:r>
                    </a:p>
                    <a:p>
                      <a:pPr algn="l" fontAlgn="ctr">
                        <a:buFont typeface="Arial" panose="020B0604020202020204" pitchFamily="34" charset="0"/>
                        <a:buChar char="•"/>
                      </a:pPr>
                      <a:r>
                        <a:rPr lang="ru-RU" sz="1400">
                          <a:solidFill>
                            <a:srgbClr val="101010"/>
                          </a:solidFill>
                          <a:effectLst/>
                        </a:rPr>
                        <a:t/>
                      </a:r>
                      <a:br>
                        <a:rPr lang="ru-RU" sz="1400">
                          <a:solidFill>
                            <a:srgbClr val="101010"/>
                          </a:solidFill>
                          <a:effectLst/>
                        </a:rPr>
                      </a:br>
                      <a:endParaRPr lang="ru-RU" sz="1400">
                        <a:solidFill>
                          <a:srgbClr val="101010"/>
                        </a:solidFill>
                        <a:effectLst/>
                      </a:endParaRPr>
                    </a:p>
                  </a:txBody>
                  <a:tcPr marL="44167" marR="44167" marT="28709" marB="28709" anchor="ctr">
                    <a:lnL w="9525" cap="flat" cmpd="dbl" algn="ctr">
                      <a:solidFill>
                        <a:srgbClr val="2196F3"/>
                      </a:solidFill>
                      <a:prstDash val="solid"/>
                      <a:round/>
                      <a:headEnd type="none" w="med" len="med"/>
                      <a:tailEnd type="none" w="med" len="med"/>
                    </a:lnL>
                    <a:lnR w="9525" cap="flat" cmpd="dbl" algn="ctr">
                      <a:solidFill>
                        <a:srgbClr val="2196F3"/>
                      </a:solidFill>
                      <a:prstDash val="solid"/>
                      <a:round/>
                      <a:headEnd type="none" w="med" len="med"/>
                      <a:tailEnd type="none" w="med" len="med"/>
                    </a:lnR>
                    <a:lnT w="9525" cap="flat" cmpd="dbl" algn="ctr">
                      <a:solidFill>
                        <a:srgbClr val="2196F3"/>
                      </a:solidFill>
                      <a:prstDash val="solid"/>
                      <a:round/>
                      <a:headEnd type="none" w="med" len="med"/>
                      <a:tailEnd type="none" w="med" len="med"/>
                    </a:lnT>
                    <a:lnB w="9525" cap="flat" cmpd="sng" algn="ctr">
                      <a:solidFill>
                        <a:srgbClr val="F5F5F5"/>
                      </a:solidFill>
                      <a:prstDash val="solid"/>
                      <a:round/>
                      <a:headEnd type="none" w="med" len="med"/>
                      <a:tailEnd type="none" w="med" len="med"/>
                    </a:lnB>
                    <a:solidFill>
                      <a:srgbClr val="F5F5F5"/>
                    </a:solidFill>
                  </a:tcPr>
                </a:tc>
                <a:extLst>
                  <a:ext uri="{0D108BD9-81ED-4DB2-BD59-A6C34878D82A}">
                    <a16:rowId xmlns:a16="http://schemas.microsoft.com/office/drawing/2014/main" val="2766042359"/>
                  </a:ext>
                </a:extLst>
              </a:tr>
              <a:tr h="1204492">
                <a:tc rowSpan="2">
                  <a:txBody>
                    <a:bodyPr/>
                    <a:lstStyle/>
                    <a:p>
                      <a:pPr fontAlgn="ctr"/>
                      <a:r>
                        <a:rPr lang="ru-RU" sz="1400" b="1">
                          <a:solidFill>
                            <a:srgbClr val="475577"/>
                          </a:solidFill>
                          <a:effectLst/>
                        </a:rPr>
                        <a:t>4.</a:t>
                      </a:r>
                      <a:r>
                        <a:rPr lang="ru-RU" sz="1400">
                          <a:solidFill>
                            <a:srgbClr val="101010"/>
                          </a:solidFill>
                          <a:effectLst/>
                        </a:rPr>
                        <a:t/>
                      </a:r>
                      <a:br>
                        <a:rPr lang="ru-RU" sz="1400">
                          <a:solidFill>
                            <a:srgbClr val="101010"/>
                          </a:solidFill>
                          <a:effectLst/>
                        </a:rPr>
                      </a:br>
                      <a:endParaRPr lang="ru-RU" sz="1400">
                        <a:solidFill>
                          <a:srgbClr val="101010"/>
                        </a:solidFill>
                        <a:effectLst/>
                      </a:endParaRPr>
                    </a:p>
                  </a:txBody>
                  <a:tcPr marL="44167" marR="44167" marT="28709" marB="28709" anchor="ctr">
                    <a:lnL w="9525" cap="flat" cmpd="dbl" algn="ctr">
                      <a:solidFill>
                        <a:srgbClr val="2196F3"/>
                      </a:solidFill>
                      <a:prstDash val="solid"/>
                      <a:round/>
                      <a:headEnd type="none" w="med" len="med"/>
                      <a:tailEnd type="none" w="med" len="med"/>
                    </a:lnL>
                    <a:lnR w="9525" cap="flat" cmpd="dbl" algn="ctr">
                      <a:solidFill>
                        <a:srgbClr val="2196F3"/>
                      </a:solidFill>
                      <a:prstDash val="solid"/>
                      <a:round/>
                      <a:headEnd type="none" w="med" len="med"/>
                      <a:tailEnd type="none" w="med" len="med"/>
                    </a:lnR>
                    <a:lnT w="9525" cap="flat" cmpd="sng" algn="ctr">
                      <a:solidFill>
                        <a:srgbClr val="F5F5F5"/>
                      </a:solidFill>
                      <a:prstDash val="solid"/>
                      <a:round/>
                      <a:headEnd type="none" w="med" len="med"/>
                      <a:tailEnd type="none" w="med" len="med"/>
                    </a:lnT>
                    <a:lnB w="9525" cap="flat" cmpd="sng" algn="ctr">
                      <a:solidFill>
                        <a:srgbClr val="F5F5F5"/>
                      </a:solidFill>
                      <a:prstDash val="solid"/>
                      <a:round/>
                      <a:headEnd type="none" w="med" len="med"/>
                      <a:tailEnd type="none" w="med" len="med"/>
                    </a:lnB>
                    <a:solidFill>
                      <a:srgbClr val="FFFFFF"/>
                    </a:solidFill>
                  </a:tcPr>
                </a:tc>
                <a:tc>
                  <a:txBody>
                    <a:bodyPr/>
                    <a:lstStyle/>
                    <a:p>
                      <a:pPr fontAlgn="ctr"/>
                      <a:r>
                        <a:rPr lang="ru-RU" sz="1400" b="1">
                          <a:solidFill>
                            <a:srgbClr val="B8312F"/>
                          </a:solidFill>
                          <a:effectLst/>
                        </a:rPr>
                        <a:t>Структурная</a:t>
                      </a:r>
                      <a:r>
                        <a:rPr lang="ru-RU" sz="1400">
                          <a:solidFill>
                            <a:srgbClr val="101010"/>
                          </a:solidFill>
                          <a:effectLst/>
                        </a:rPr>
                        <a:t/>
                      </a:r>
                      <a:br>
                        <a:rPr lang="ru-RU" sz="1400">
                          <a:solidFill>
                            <a:srgbClr val="101010"/>
                          </a:solidFill>
                          <a:effectLst/>
                        </a:rPr>
                      </a:br>
                      <a:endParaRPr lang="ru-RU" sz="1400">
                        <a:solidFill>
                          <a:srgbClr val="101010"/>
                        </a:solidFill>
                        <a:effectLst/>
                      </a:endParaRPr>
                    </a:p>
                  </a:txBody>
                  <a:tcPr marL="44167" marR="44167" marT="28709" marB="28709" anchor="ctr">
                    <a:lnL w="9525" cap="flat" cmpd="dbl" algn="ctr">
                      <a:solidFill>
                        <a:srgbClr val="2196F3"/>
                      </a:solidFill>
                      <a:prstDash val="solid"/>
                      <a:round/>
                      <a:headEnd type="none" w="med" len="med"/>
                      <a:tailEnd type="none" w="med" len="med"/>
                    </a:lnL>
                    <a:lnR w="9525" cap="flat" cmpd="dbl" algn="ctr">
                      <a:solidFill>
                        <a:srgbClr val="2196F3"/>
                      </a:solidFill>
                      <a:prstDash val="solid"/>
                      <a:round/>
                      <a:headEnd type="none" w="med" len="med"/>
                      <a:tailEnd type="none" w="med" len="med"/>
                    </a:lnR>
                    <a:lnT w="9525" cap="flat" cmpd="sng" algn="ctr">
                      <a:solidFill>
                        <a:srgbClr val="F5F5F5"/>
                      </a:solidFill>
                      <a:prstDash val="solid"/>
                      <a:round/>
                      <a:headEnd type="none" w="med" len="med"/>
                      <a:tailEnd type="none" w="med" len="med"/>
                    </a:lnT>
                    <a:lnB w="9525" cap="flat" cmpd="dbl" algn="ctr">
                      <a:solidFill>
                        <a:srgbClr val="2196F3"/>
                      </a:solidFill>
                      <a:prstDash val="solid"/>
                      <a:round/>
                      <a:headEnd type="none" w="med" len="med"/>
                      <a:tailEnd type="none" w="med" len="med"/>
                    </a:lnB>
                    <a:solidFill>
                      <a:srgbClr val="FFFFFF"/>
                    </a:solidFill>
                  </a:tcPr>
                </a:tc>
                <a:tc>
                  <a:txBody>
                    <a:bodyPr/>
                    <a:lstStyle/>
                    <a:p>
                      <a:pPr fontAlgn="ctr"/>
                      <a:r>
                        <a:rPr lang="ru-RU" sz="1400" dirty="0">
                          <a:solidFill>
                            <a:srgbClr val="101010"/>
                          </a:solidFill>
                          <a:effectLst/>
                        </a:rPr>
                        <a:t>Перемещение, вызванное структурными изменениями народного хозяйства и происходящее помимо сознания и воли людей</a:t>
                      </a:r>
                      <a:br>
                        <a:rPr lang="ru-RU" sz="1400" dirty="0">
                          <a:solidFill>
                            <a:srgbClr val="101010"/>
                          </a:solidFill>
                          <a:effectLst/>
                        </a:rPr>
                      </a:br>
                      <a:endParaRPr lang="ru-RU" sz="1400" dirty="0">
                        <a:solidFill>
                          <a:srgbClr val="101010"/>
                        </a:solidFill>
                        <a:effectLst/>
                      </a:endParaRPr>
                    </a:p>
                  </a:txBody>
                  <a:tcPr marL="44167" marR="44167" marT="28709" marB="28709" anchor="ctr">
                    <a:lnL w="9525" cap="flat" cmpd="dbl" algn="ctr">
                      <a:solidFill>
                        <a:srgbClr val="2196F3"/>
                      </a:solidFill>
                      <a:prstDash val="solid"/>
                      <a:round/>
                      <a:headEnd type="none" w="med" len="med"/>
                      <a:tailEnd type="none" w="med" len="med"/>
                    </a:lnL>
                    <a:lnR w="9525" cap="flat" cmpd="dbl" algn="ctr">
                      <a:solidFill>
                        <a:srgbClr val="2196F3"/>
                      </a:solidFill>
                      <a:prstDash val="solid"/>
                      <a:round/>
                      <a:headEnd type="none" w="med" len="med"/>
                      <a:tailEnd type="none" w="med" len="med"/>
                    </a:lnR>
                    <a:lnT w="9525" cap="flat" cmpd="sng" algn="ctr">
                      <a:solidFill>
                        <a:srgbClr val="F5F5F5"/>
                      </a:solidFill>
                      <a:prstDash val="solid"/>
                      <a:round/>
                      <a:headEnd type="none" w="med" len="med"/>
                      <a:tailEnd type="none" w="med" len="med"/>
                    </a:lnT>
                    <a:lnB w="9525" cap="flat" cmpd="dbl" algn="ctr">
                      <a:solidFill>
                        <a:srgbClr val="2196F3"/>
                      </a:solidFill>
                      <a:prstDash val="solid"/>
                      <a:round/>
                      <a:headEnd type="none" w="med" len="med"/>
                      <a:tailEnd type="none" w="med" len="med"/>
                    </a:lnB>
                    <a:solidFill>
                      <a:srgbClr val="FFFFFF"/>
                    </a:solidFill>
                  </a:tcPr>
                </a:tc>
                <a:tc>
                  <a:txBody>
                    <a:bodyPr/>
                    <a:lstStyle/>
                    <a:p>
                      <a:pPr fontAlgn="ctr">
                        <a:buFont typeface="Arial" panose="020B0604020202020204" pitchFamily="34" charset="0"/>
                        <a:buChar char="•"/>
                      </a:pPr>
                      <a:r>
                        <a:rPr lang="ru-RU" sz="1400" dirty="0">
                          <a:solidFill>
                            <a:srgbClr val="101010"/>
                          </a:solidFill>
                          <a:effectLst/>
                        </a:rPr>
                        <a:t>Сокращение машинисток в связи с внедрением компьютерных технологий </a:t>
                      </a:r>
                    </a:p>
                  </a:txBody>
                  <a:tcPr marL="44167" marR="44167" marT="28709" marB="28709" anchor="ctr">
                    <a:lnL w="9525" cap="flat" cmpd="dbl" algn="ctr">
                      <a:solidFill>
                        <a:srgbClr val="2196F3"/>
                      </a:solidFill>
                      <a:prstDash val="solid"/>
                      <a:round/>
                      <a:headEnd type="none" w="med" len="med"/>
                      <a:tailEnd type="none" w="med" len="med"/>
                    </a:lnL>
                    <a:lnR w="9525" cap="flat" cmpd="dbl" algn="ctr">
                      <a:solidFill>
                        <a:srgbClr val="2196F3"/>
                      </a:solidFill>
                      <a:prstDash val="solid"/>
                      <a:round/>
                      <a:headEnd type="none" w="med" len="med"/>
                      <a:tailEnd type="none" w="med" len="med"/>
                    </a:lnR>
                    <a:lnT w="9525" cap="flat" cmpd="sng" algn="ctr">
                      <a:solidFill>
                        <a:srgbClr val="F5F5F5"/>
                      </a:solidFill>
                      <a:prstDash val="solid"/>
                      <a:round/>
                      <a:headEnd type="none" w="med" len="med"/>
                      <a:tailEnd type="none" w="med" len="med"/>
                    </a:lnT>
                    <a:lnB w="9525" cap="flat" cmpd="dbl" algn="ctr">
                      <a:solidFill>
                        <a:srgbClr val="2196F3"/>
                      </a:solidFill>
                      <a:prstDash val="solid"/>
                      <a:round/>
                      <a:headEnd type="none" w="med" len="med"/>
                      <a:tailEnd type="none" w="med" len="med"/>
                    </a:lnB>
                    <a:solidFill>
                      <a:srgbClr val="FFFFFF"/>
                    </a:solidFill>
                  </a:tcPr>
                </a:tc>
                <a:extLst>
                  <a:ext uri="{0D108BD9-81ED-4DB2-BD59-A6C34878D82A}">
                    <a16:rowId xmlns:a16="http://schemas.microsoft.com/office/drawing/2014/main" val="263276526"/>
                  </a:ext>
                </a:extLst>
              </a:tr>
              <a:tr h="762590">
                <a:tc vMerge="1">
                  <a:txBody>
                    <a:bodyPr/>
                    <a:lstStyle/>
                    <a:p>
                      <a:endParaRPr lang="ru-RU"/>
                    </a:p>
                  </a:txBody>
                  <a:tcPr/>
                </a:tc>
                <a:tc>
                  <a:txBody>
                    <a:bodyPr/>
                    <a:lstStyle/>
                    <a:p>
                      <a:pPr fontAlgn="ctr"/>
                      <a:r>
                        <a:rPr lang="ru-RU" sz="1400" b="1" dirty="0">
                          <a:solidFill>
                            <a:srgbClr val="B8312F"/>
                          </a:solidFill>
                          <a:effectLst/>
                        </a:rPr>
                        <a:t>Организованная</a:t>
                      </a:r>
                      <a:r>
                        <a:rPr lang="ru-RU" sz="1400" dirty="0">
                          <a:solidFill>
                            <a:srgbClr val="101010"/>
                          </a:solidFill>
                          <a:effectLst/>
                        </a:rPr>
                        <a:t/>
                      </a:r>
                      <a:br>
                        <a:rPr lang="ru-RU" sz="1400" dirty="0">
                          <a:solidFill>
                            <a:srgbClr val="101010"/>
                          </a:solidFill>
                          <a:effectLst/>
                        </a:rPr>
                      </a:br>
                      <a:endParaRPr lang="ru-RU" sz="1400" dirty="0">
                        <a:solidFill>
                          <a:srgbClr val="101010"/>
                        </a:solidFill>
                        <a:effectLst/>
                      </a:endParaRPr>
                    </a:p>
                  </a:txBody>
                  <a:tcPr marL="44167" marR="44167" marT="28709" marB="28709" anchor="ctr">
                    <a:lnL w="9525" cap="flat" cmpd="dbl" algn="ctr">
                      <a:solidFill>
                        <a:srgbClr val="2196F3"/>
                      </a:solidFill>
                      <a:prstDash val="solid"/>
                      <a:round/>
                      <a:headEnd type="none" w="med" len="med"/>
                      <a:tailEnd type="none" w="med" len="med"/>
                    </a:lnL>
                    <a:lnR w="9525" cap="flat" cmpd="dbl" algn="ctr">
                      <a:solidFill>
                        <a:srgbClr val="2196F3"/>
                      </a:solidFill>
                      <a:prstDash val="solid"/>
                      <a:round/>
                      <a:headEnd type="none" w="med" len="med"/>
                      <a:tailEnd type="none" w="med" len="med"/>
                    </a:lnR>
                    <a:lnT w="9525" cap="flat" cmpd="dbl" algn="ctr">
                      <a:solidFill>
                        <a:srgbClr val="2196F3"/>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5F5F5"/>
                    </a:solidFill>
                  </a:tcPr>
                </a:tc>
                <a:tc>
                  <a:txBody>
                    <a:bodyPr/>
                    <a:lstStyle/>
                    <a:p>
                      <a:pPr fontAlgn="ctr"/>
                      <a:r>
                        <a:rPr lang="ru-RU" sz="1400" dirty="0">
                          <a:solidFill>
                            <a:srgbClr val="101010"/>
                          </a:solidFill>
                          <a:effectLst/>
                        </a:rPr>
                        <a:t>Перемещение, контролируемое государством с согласия или без согласия людей</a:t>
                      </a:r>
                      <a:br>
                        <a:rPr lang="ru-RU" sz="1400" dirty="0">
                          <a:solidFill>
                            <a:srgbClr val="101010"/>
                          </a:solidFill>
                          <a:effectLst/>
                        </a:rPr>
                      </a:br>
                      <a:endParaRPr lang="ru-RU" sz="1400" dirty="0">
                        <a:solidFill>
                          <a:srgbClr val="101010"/>
                        </a:solidFill>
                        <a:effectLst/>
                      </a:endParaRPr>
                    </a:p>
                  </a:txBody>
                  <a:tcPr marL="44167" marR="44167" marT="28709" marB="28709" anchor="ctr">
                    <a:lnL w="9525" cap="flat" cmpd="dbl" algn="ctr">
                      <a:solidFill>
                        <a:srgbClr val="2196F3"/>
                      </a:solidFill>
                      <a:prstDash val="solid"/>
                      <a:round/>
                      <a:headEnd type="none" w="med" len="med"/>
                      <a:tailEnd type="none" w="med" len="med"/>
                    </a:lnL>
                    <a:lnR w="9525" cap="flat" cmpd="dbl" algn="ctr">
                      <a:solidFill>
                        <a:srgbClr val="2196F3"/>
                      </a:solidFill>
                      <a:prstDash val="solid"/>
                      <a:round/>
                      <a:headEnd type="none" w="med" len="med"/>
                      <a:tailEnd type="none" w="med" len="med"/>
                    </a:lnR>
                    <a:lnT w="9525" cap="flat" cmpd="dbl" algn="ctr">
                      <a:solidFill>
                        <a:srgbClr val="2196F3"/>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5F5F5"/>
                    </a:solidFill>
                  </a:tcPr>
                </a:tc>
                <a:tc>
                  <a:txBody>
                    <a:bodyPr/>
                    <a:lstStyle/>
                    <a:p>
                      <a:pPr fontAlgn="ctr">
                        <a:buFont typeface="Arial" panose="020B0604020202020204" pitchFamily="34" charset="0"/>
                        <a:buChar char="•"/>
                      </a:pPr>
                      <a:r>
                        <a:rPr lang="ru-RU" sz="1400" dirty="0">
                          <a:solidFill>
                            <a:srgbClr val="101010"/>
                          </a:solidFill>
                          <a:effectLst/>
                        </a:rPr>
                        <a:t>Призыв в армию</a:t>
                      </a:r>
                    </a:p>
                  </a:txBody>
                  <a:tcPr marL="44167" marR="44167" marT="28709" marB="28709" anchor="ctr">
                    <a:lnL w="9525" cap="flat" cmpd="dbl" algn="ctr">
                      <a:solidFill>
                        <a:srgbClr val="2196F3"/>
                      </a:solidFill>
                      <a:prstDash val="solid"/>
                      <a:round/>
                      <a:headEnd type="none" w="med" len="med"/>
                      <a:tailEnd type="none" w="med" len="med"/>
                    </a:lnL>
                    <a:lnR w="9525" cap="flat" cmpd="dbl" algn="ctr">
                      <a:solidFill>
                        <a:srgbClr val="2196F3"/>
                      </a:solidFill>
                      <a:prstDash val="solid"/>
                      <a:round/>
                      <a:headEnd type="none" w="med" len="med"/>
                      <a:tailEnd type="none" w="med" len="med"/>
                    </a:lnR>
                    <a:lnT w="9525" cap="flat" cmpd="dbl" algn="ctr">
                      <a:solidFill>
                        <a:srgbClr val="2196F3"/>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5F5F5"/>
                    </a:solidFill>
                  </a:tcPr>
                </a:tc>
                <a:extLst>
                  <a:ext uri="{0D108BD9-81ED-4DB2-BD59-A6C34878D82A}">
                    <a16:rowId xmlns:a16="http://schemas.microsoft.com/office/drawing/2014/main" val="2363715796"/>
                  </a:ext>
                </a:extLst>
              </a:tr>
            </a:tbl>
          </a:graphicData>
        </a:graphic>
      </p:graphicFrame>
    </p:spTree>
    <p:extLst>
      <p:ext uri="{BB962C8B-B14F-4D97-AF65-F5344CB8AC3E}">
        <p14:creationId xmlns:p14="http://schemas.microsoft.com/office/powerpoint/2010/main" val="15453871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502277"/>
            <a:ext cx="8596668" cy="5539086"/>
          </a:xfrm>
        </p:spPr>
        <p:txBody>
          <a:bodyPr>
            <a:normAutofit fontScale="92500" lnSpcReduction="10000"/>
          </a:bodyPr>
          <a:lstStyle/>
          <a:p>
            <a:r>
              <a:rPr lang="ru-RU" dirty="0"/>
              <a:t>С помощью чего человек перемещается из одной группы в другую? Представим все наше общество, как огромный многоэтажный дом со множеством лифтов, по которым, люди перемешаются вверх или вниз по этажам. Эти лифты являются каналами социальной мобильности – путями перемещения людей из одной группы в другую. Социолог П. Сорокин относит к таким каналам:</a:t>
            </a:r>
          </a:p>
          <a:p>
            <a:r>
              <a:rPr lang="ru-RU" b="1" dirty="0"/>
              <a:t>школу</a:t>
            </a:r>
            <a:r>
              <a:rPr lang="ru-RU" dirty="0"/>
              <a:t> (выпускник школы Андрей, после окончания 11 классов поступил в Медакадемию);</a:t>
            </a:r>
          </a:p>
          <a:p>
            <a:r>
              <a:rPr lang="ru-RU" b="1" dirty="0"/>
              <a:t>ВУЗ</a:t>
            </a:r>
            <a:r>
              <a:rPr lang="ru-RU" dirty="0"/>
              <a:t> (молодой специалист по юриспруденции устроился после окончания ВУЗа в известную юридическую фирму);</a:t>
            </a:r>
          </a:p>
          <a:p>
            <a:r>
              <a:rPr lang="ru-RU" b="1" dirty="0"/>
              <a:t>армию</a:t>
            </a:r>
            <a:r>
              <a:rPr lang="ru-RU" dirty="0"/>
              <a:t> (сын ремесленника вступил в армию и стал маршалом);</a:t>
            </a:r>
          </a:p>
          <a:p>
            <a:r>
              <a:rPr lang="ru-RU" b="1" dirty="0"/>
              <a:t>брак</a:t>
            </a:r>
            <a:r>
              <a:rPr lang="ru-RU" dirty="0"/>
              <a:t> (Игорь женился на дочери мера города и стал управляющим фонда социального страхования);</a:t>
            </a:r>
          </a:p>
          <a:p>
            <a:r>
              <a:rPr lang="ru-RU" b="1" dirty="0"/>
              <a:t>бизнес</a:t>
            </a:r>
            <a:r>
              <a:rPr lang="ru-RU" dirty="0"/>
              <a:t> (рядовой сотрудник авторемонтной мастерской вырос до директора автосалона);</a:t>
            </a:r>
          </a:p>
          <a:p>
            <a:r>
              <a:rPr lang="ru-RU" b="1" dirty="0"/>
              <a:t>церковь</a:t>
            </a:r>
            <a:r>
              <a:rPr lang="ru-RU" dirty="0"/>
              <a:t> (церковное служение помогло крестьянину Никите </a:t>
            </a:r>
            <a:r>
              <a:rPr lang="ru-RU" dirty="0" err="1"/>
              <a:t>Минову</a:t>
            </a:r>
            <a:r>
              <a:rPr lang="ru-RU" dirty="0"/>
              <a:t> стать патриархом Никоном);</a:t>
            </a:r>
          </a:p>
          <a:p>
            <a:r>
              <a:rPr lang="ru-RU" b="1" dirty="0"/>
              <a:t>искусство</a:t>
            </a:r>
            <a:r>
              <a:rPr lang="ru-RU" dirty="0"/>
              <a:t> (</a:t>
            </a:r>
            <a:r>
              <a:rPr lang="ru-RU" dirty="0" err="1"/>
              <a:t>Джастин</a:t>
            </a:r>
            <a:r>
              <a:rPr lang="ru-RU" dirty="0"/>
              <a:t> </a:t>
            </a:r>
            <a:r>
              <a:rPr lang="ru-RU" dirty="0" err="1"/>
              <a:t>Бибер</a:t>
            </a:r>
            <a:r>
              <a:rPr lang="ru-RU" dirty="0"/>
              <a:t> стал известен и популярен после размещения своих песен на </a:t>
            </a:r>
            <a:r>
              <a:rPr lang="ru-RU" dirty="0" err="1"/>
              <a:t>You</a:t>
            </a:r>
            <a:r>
              <a:rPr lang="ru-RU" dirty="0"/>
              <a:t> </a:t>
            </a:r>
            <a:r>
              <a:rPr lang="ru-RU" dirty="0" err="1"/>
              <a:t>Tube</a:t>
            </a:r>
            <a:r>
              <a:rPr lang="ru-RU" dirty="0"/>
              <a:t>).</a:t>
            </a:r>
          </a:p>
          <a:p>
            <a:endParaRPr lang="ru-RU" dirty="0"/>
          </a:p>
        </p:txBody>
      </p:sp>
    </p:spTree>
    <p:extLst>
      <p:ext uri="{BB962C8B-B14F-4D97-AF65-F5344CB8AC3E}">
        <p14:creationId xmlns:p14="http://schemas.microsoft.com/office/powerpoint/2010/main" val="39283396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553793"/>
            <a:ext cx="8596668" cy="5487570"/>
          </a:xfrm>
        </p:spPr>
        <p:txBody>
          <a:bodyPr/>
          <a:lstStyle/>
          <a:p>
            <a:r>
              <a:rPr lang="ru-RU" dirty="0" smtClean="0"/>
              <a:t>Контрольные вопросы</a:t>
            </a:r>
          </a:p>
          <a:p>
            <a:endParaRPr lang="ru-RU" dirty="0"/>
          </a:p>
          <a:p>
            <a:r>
              <a:rPr lang="ru-RU" dirty="0" smtClean="0"/>
              <a:t>1 </a:t>
            </a:r>
            <a:r>
              <a:rPr lang="ru-RU" dirty="0"/>
              <a:t>Социальное неравенство </a:t>
            </a:r>
            <a:endParaRPr lang="ru-RU" dirty="0" smtClean="0"/>
          </a:p>
          <a:p>
            <a:r>
              <a:rPr lang="ru-RU" dirty="0"/>
              <a:t>2</a:t>
            </a:r>
            <a:r>
              <a:rPr lang="ru-RU" dirty="0" smtClean="0"/>
              <a:t> Социальная стратификация</a:t>
            </a:r>
            <a:endParaRPr lang="ru-RU" dirty="0"/>
          </a:p>
          <a:p>
            <a:r>
              <a:rPr lang="ru-RU" dirty="0" smtClean="0"/>
              <a:t>3 Типы стратификации, примеры</a:t>
            </a:r>
          </a:p>
          <a:p>
            <a:r>
              <a:rPr lang="ru-RU" dirty="0" smtClean="0"/>
              <a:t>4 Термин «Маргиналы»?</a:t>
            </a:r>
          </a:p>
          <a:p>
            <a:r>
              <a:rPr lang="ru-RU" dirty="0" smtClean="0"/>
              <a:t>5 Социальная мобильность, виды мобильности</a:t>
            </a:r>
            <a:endParaRPr lang="ru-RU" dirty="0"/>
          </a:p>
        </p:txBody>
      </p:sp>
    </p:spTree>
    <p:extLst>
      <p:ext uri="{BB962C8B-B14F-4D97-AF65-F5344CB8AC3E}">
        <p14:creationId xmlns:p14="http://schemas.microsoft.com/office/powerpoint/2010/main" val="6257285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656823"/>
            <a:ext cx="8596668" cy="5384539"/>
          </a:xfrm>
        </p:spPr>
        <p:txBody>
          <a:bodyPr/>
          <a:lstStyle/>
          <a:p>
            <a:endParaRPr lang="ru-RU" dirty="0" smtClean="0"/>
          </a:p>
          <a:p>
            <a:endParaRPr lang="ru-RU" dirty="0"/>
          </a:p>
          <a:p>
            <a:endParaRPr lang="ru-RU" dirty="0" smtClean="0"/>
          </a:p>
          <a:p>
            <a:endParaRPr lang="ru-RU" dirty="0"/>
          </a:p>
          <a:p>
            <a:pPr algn="ctr"/>
            <a:r>
              <a:rPr lang="ru-RU" sz="3600" i="1" dirty="0" smtClean="0"/>
              <a:t>СПАСИБО ЗА ВНИМАНИЕ</a:t>
            </a:r>
            <a:endParaRPr lang="ru-RU" sz="3600" i="1" dirty="0"/>
          </a:p>
        </p:txBody>
      </p:sp>
    </p:spTree>
    <p:extLst>
      <p:ext uri="{BB962C8B-B14F-4D97-AF65-F5344CB8AC3E}">
        <p14:creationId xmlns:p14="http://schemas.microsoft.com/office/powerpoint/2010/main" val="58935621"/>
      </p:ext>
    </p:extLst>
  </p:cSld>
  <p:clrMapOvr>
    <a:masterClrMapping/>
  </p:clrMapOvr>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Аспект">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24</TotalTime>
  <Words>901</Words>
  <Application>Microsoft Office PowerPoint</Application>
  <PresentationFormat>Широкоэкранный</PresentationFormat>
  <Paragraphs>99</Paragraphs>
  <Slides>15</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15</vt:i4>
      </vt:variant>
    </vt:vector>
  </HeadingPairs>
  <TitlesOfParts>
    <vt:vector size="20" baseType="lpstr">
      <vt:lpstr>Arial</vt:lpstr>
      <vt:lpstr>Times New Roman</vt:lpstr>
      <vt:lpstr>Trebuchet MS</vt:lpstr>
      <vt:lpstr>Wingdings 3</vt:lpstr>
      <vt:lpstr>Аспект</vt:lpstr>
      <vt:lpstr>Социальное неравенство и социальная стратификация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Социальное неравенство и социальная стратификация</dc:title>
  <dc:creator>USER</dc:creator>
  <cp:lastModifiedBy>USER</cp:lastModifiedBy>
  <cp:revision>3</cp:revision>
  <dcterms:created xsi:type="dcterms:W3CDTF">2020-04-18T18:06:57Z</dcterms:created>
  <dcterms:modified xsi:type="dcterms:W3CDTF">2020-04-18T18:40:20Z</dcterms:modified>
</cp:coreProperties>
</file>